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67" r:id="rId5"/>
    <p:sldId id="265" r:id="rId6"/>
    <p:sldId id="278" r:id="rId7"/>
    <p:sldId id="271" r:id="rId8"/>
    <p:sldId id="269" r:id="rId9"/>
    <p:sldId id="272" r:id="rId10"/>
    <p:sldId id="273" r:id="rId11"/>
    <p:sldId id="275" r:id="rId12"/>
    <p:sldId id="280" r:id="rId13"/>
    <p:sldId id="281" r:id="rId14"/>
    <p:sldId id="276" r:id="rId15"/>
    <p:sldId id="282" r:id="rId16"/>
    <p:sldId id="277" r:id="rId17"/>
    <p:sldId id="285" r:id="rId18"/>
    <p:sldId id="284" r:id="rId19"/>
    <p:sldId id="286" r:id="rId20"/>
    <p:sldId id="283" r:id="rId21"/>
    <p:sldId id="287" r:id="rId22"/>
    <p:sldId id="288" r:id="rId23"/>
    <p:sldId id="289" r:id="rId24"/>
    <p:sldId id="291" r:id="rId25"/>
    <p:sldId id="290" r:id="rId26"/>
    <p:sldId id="292" r:id="rId27"/>
    <p:sldId id="293" r:id="rId28"/>
    <p:sldId id="294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66"/>
    <p:restoredTop sz="94617"/>
  </p:normalViewPr>
  <p:slideViewPr>
    <p:cSldViewPr snapToGrid="0" snapToObjects="1">
      <p:cViewPr varScale="1">
        <p:scale>
          <a:sx n="144" d="100"/>
          <a:sy n="144" d="100"/>
        </p:scale>
        <p:origin x="216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0902BD-F78B-074A-9D33-BD6161D8F37F}" type="datetimeFigureOut">
              <a:rPr lang="en-GB" smtClean="0"/>
              <a:t>03/10/2018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6CDC13-CA98-5B4B-9149-9A0FA25C20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173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10/3/18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512.03385.pdf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3895" y="683003"/>
            <a:ext cx="9811679" cy="2758840"/>
          </a:xfrm>
        </p:spPr>
        <p:txBody>
          <a:bodyPr>
            <a:normAutofit/>
          </a:bodyPr>
          <a:lstStyle/>
          <a:p>
            <a:pPr algn="ctr"/>
            <a:r>
              <a:rPr lang="en-GB" sz="6000" dirty="0"/>
              <a:t>Real or fake?</a:t>
            </a:r>
            <a:br>
              <a:rPr lang="en-GB" sz="6000" dirty="0"/>
            </a:br>
            <a:br>
              <a:rPr lang="en-GB" sz="2800" dirty="0"/>
            </a:br>
            <a:r>
              <a:rPr lang="en-GB" sz="3200" cap="none" dirty="0"/>
              <a:t>A Comparison Between Scattering Network &amp; Resnet-18</a:t>
            </a:r>
            <a:endParaRPr lang="en-GB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1198" y="4550310"/>
            <a:ext cx="8637072" cy="546425"/>
          </a:xfrm>
        </p:spPr>
        <p:txBody>
          <a:bodyPr>
            <a:normAutofit/>
          </a:bodyPr>
          <a:lstStyle/>
          <a:p>
            <a:pPr algn="ctr"/>
            <a:r>
              <a:rPr lang="en-GB" sz="2000" dirty="0"/>
              <a:t>Deng </a:t>
            </a:r>
            <a:r>
              <a:rPr lang="en-GB" sz="2000" dirty="0" err="1"/>
              <a:t>yizhe</a:t>
            </a:r>
            <a:r>
              <a:rPr lang="en-GB" sz="2000" dirty="0"/>
              <a:t>	Huang </a:t>
            </a:r>
            <a:r>
              <a:rPr lang="en-GB" sz="2000" dirty="0" err="1"/>
              <a:t>yifei</a:t>
            </a:r>
            <a:r>
              <a:rPr lang="en-GB" sz="2000" dirty="0"/>
              <a:t>	sun </a:t>
            </a:r>
            <a:r>
              <a:rPr lang="en-GB" sz="2000" dirty="0" err="1"/>
              <a:t>jiaze</a:t>
            </a:r>
            <a:r>
              <a:rPr lang="en-GB" sz="2000" dirty="0"/>
              <a:t>	TAN </a:t>
            </a:r>
            <a:r>
              <a:rPr lang="en-GB" sz="2000" dirty="0" err="1"/>
              <a:t>Haiyi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348486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Autofit/>
          </a:bodyPr>
          <a:lstStyle/>
          <a:p>
            <a:br>
              <a:rPr lang="en-GB" sz="3600" dirty="0"/>
            </a:br>
            <a:r>
              <a:rPr lang="en-GB" sz="3600" dirty="0"/>
              <a:t>Scattering network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E22559-E017-4066-B064-F6AD0FDA6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5102141" cy="3450613"/>
          </a:xfrm>
        </p:spPr>
        <p:txBody>
          <a:bodyPr>
            <a:normAutofit/>
          </a:bodyPr>
          <a:lstStyle/>
          <a:p>
            <a:r>
              <a:rPr lang="en-GB" sz="2800" dirty="0"/>
              <a:t>Transform into greyscale</a:t>
            </a:r>
          </a:p>
          <a:p>
            <a:r>
              <a:rPr lang="en-GB" sz="2800" dirty="0"/>
              <a:t>2 layers, 5 scales, 6 orientations</a:t>
            </a:r>
          </a:p>
          <a:p>
            <a:r>
              <a:rPr lang="en-GB" sz="2800" dirty="0"/>
              <a:t>Concatenate the outputs into a single vector of 417 dimensions</a:t>
            </a:r>
            <a:endParaRPr lang="en-GB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BFE585-30A2-42CD-A395-C22B2A40D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754" y="2745203"/>
            <a:ext cx="5102140" cy="272114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133E377-EADB-495A-A41D-4B659C5CF97F}"/>
              </a:ext>
            </a:extLst>
          </p:cNvPr>
          <p:cNvSpPr txBox="1">
            <a:spLocks/>
          </p:cNvSpPr>
          <p:nvPr/>
        </p:nvSpPr>
        <p:spPr>
          <a:xfrm>
            <a:off x="7763070" y="5497766"/>
            <a:ext cx="3433666" cy="5557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Scattering Network (example)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661442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Autofit/>
          </a:bodyPr>
          <a:lstStyle/>
          <a:p>
            <a:br>
              <a:rPr lang="en-GB" sz="3600" dirty="0"/>
            </a:br>
            <a:r>
              <a:rPr lang="en-GB" sz="3600" dirty="0"/>
              <a:t>Resnet-18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B39C2F-D191-4184-BCD4-A11F756F5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604" y="2314575"/>
            <a:ext cx="3524250" cy="222885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23506E-6DE3-47DE-9176-9415BC5E4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5102141" cy="3450613"/>
          </a:xfrm>
        </p:spPr>
        <p:txBody>
          <a:bodyPr>
            <a:normAutofit/>
          </a:bodyPr>
          <a:lstStyle/>
          <a:p>
            <a:r>
              <a:rPr lang="en-GB" sz="2800" dirty="0"/>
              <a:t>18 layers</a:t>
            </a:r>
          </a:p>
          <a:p>
            <a:r>
              <a:rPr lang="en-GB" sz="2800" dirty="0"/>
              <a:t>Extract features by removing the last fully-connected layer</a:t>
            </a:r>
          </a:p>
          <a:p>
            <a:r>
              <a:rPr lang="en-GB" sz="2800" dirty="0"/>
              <a:t>The features have 512 dimensions</a:t>
            </a:r>
          </a:p>
          <a:p>
            <a:endParaRPr lang="en-GB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DE6B93B-B2D1-4CFB-A6E6-705C6E5336A7}"/>
              </a:ext>
            </a:extLst>
          </p:cNvPr>
          <p:cNvSpPr txBox="1">
            <a:spLocks/>
          </p:cNvSpPr>
          <p:nvPr/>
        </p:nvSpPr>
        <p:spPr>
          <a:xfrm>
            <a:off x="7644494" y="4576515"/>
            <a:ext cx="3524250" cy="5557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Residual Network building block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257393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Autofit/>
          </a:bodyPr>
          <a:lstStyle/>
          <a:p>
            <a:br>
              <a:rPr lang="en-GB" sz="3600" dirty="0"/>
            </a:br>
            <a:r>
              <a:rPr lang="en-GB" sz="3600" dirty="0"/>
              <a:t>Scattering network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F0DBBD-1F29-4CD5-823F-A61FEECF90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0" r="5408"/>
          <a:stretch/>
        </p:blipFill>
        <p:spPr>
          <a:xfrm>
            <a:off x="2553605" y="1996751"/>
            <a:ext cx="7084789" cy="405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33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Autofit/>
          </a:bodyPr>
          <a:lstStyle/>
          <a:p>
            <a:br>
              <a:rPr lang="en-GB" sz="3600" dirty="0"/>
            </a:br>
            <a:r>
              <a:rPr lang="en-GB" sz="3600" dirty="0"/>
              <a:t>Resnet-18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2129FE-CA1B-4DC3-ABDD-3BC3CBAF7F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72" r="5903"/>
          <a:stretch/>
        </p:blipFill>
        <p:spPr>
          <a:xfrm>
            <a:off x="2638108" y="2015067"/>
            <a:ext cx="6915784" cy="403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51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GB" sz="3600" dirty="0"/>
            </a:br>
            <a:r>
              <a:rPr lang="en-GB" sz="3600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Introduction</a:t>
            </a:r>
          </a:p>
          <a:p>
            <a:r>
              <a:rPr lang="en-GB" sz="2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Feature Extraction &amp; Visualisation</a:t>
            </a:r>
          </a:p>
          <a:p>
            <a:r>
              <a:rPr lang="en-GB" sz="2800" b="1" dirty="0"/>
              <a:t>Training</a:t>
            </a:r>
          </a:p>
          <a:p>
            <a:r>
              <a:rPr lang="en-GB" sz="2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Inference</a:t>
            </a:r>
          </a:p>
          <a:p>
            <a:r>
              <a:rPr lang="en-GB" sz="2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Conclusion &amp; Future Work</a:t>
            </a:r>
          </a:p>
        </p:txBody>
      </p:sp>
    </p:spTree>
    <p:extLst>
      <p:ext uri="{BB962C8B-B14F-4D97-AF65-F5344CB8AC3E}">
        <p14:creationId xmlns:p14="http://schemas.microsoft.com/office/powerpoint/2010/main" val="1286110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95F8BE-F96B-460E-9498-B7F7C9109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Autofit/>
          </a:bodyPr>
          <a:lstStyle/>
          <a:p>
            <a:br>
              <a:rPr lang="en-GB" sz="3600" dirty="0"/>
            </a:br>
            <a:r>
              <a:rPr lang="en-GB" sz="3600" dirty="0"/>
              <a:t>Majority voting &amp; Cross validation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D555EE4-8584-46ED-97CD-3CDB38601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>
            <a:normAutofit/>
          </a:bodyPr>
          <a:lstStyle/>
          <a:p>
            <a:r>
              <a:rPr lang="en-GB" sz="2800" b="1" dirty="0"/>
              <a:t>Majority voting:</a:t>
            </a:r>
            <a:r>
              <a:rPr lang="en-GB" sz="2800" dirty="0"/>
              <a:t> </a:t>
            </a:r>
          </a:p>
          <a:p>
            <a:pPr lvl="1"/>
            <a:r>
              <a:rPr lang="en-GB" sz="2600" dirty="0"/>
              <a:t>A drawing’s classification is determined by the majority of its patches.</a:t>
            </a:r>
          </a:p>
          <a:p>
            <a:r>
              <a:rPr lang="en-GB" sz="2800" b="1" dirty="0"/>
              <a:t>Leave-one-out-cross-validation:</a:t>
            </a:r>
            <a:endParaRPr lang="en-GB" sz="2800" dirty="0"/>
          </a:p>
          <a:p>
            <a:pPr lvl="1"/>
            <a:r>
              <a:rPr lang="en-GB" sz="2600" dirty="0"/>
              <a:t>Train on all but one image (not patches)</a:t>
            </a:r>
          </a:p>
          <a:p>
            <a:pPr lvl="1"/>
            <a:r>
              <a:rPr lang="en-GB" sz="2600" dirty="0"/>
              <a:t>Test on that one image by majority voting</a:t>
            </a:r>
          </a:p>
        </p:txBody>
      </p:sp>
    </p:spTree>
    <p:extLst>
      <p:ext uri="{BB962C8B-B14F-4D97-AF65-F5344CB8AC3E}">
        <p14:creationId xmlns:p14="http://schemas.microsoft.com/office/powerpoint/2010/main" val="505404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GB" sz="3600" dirty="0"/>
            </a:br>
            <a:r>
              <a:rPr lang="en-GB" sz="3600" dirty="0"/>
              <a:t>Classifiers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3E30DD1-68C6-4239-8E60-AB3F07CB9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5102141" cy="3450613"/>
          </a:xfrm>
        </p:spPr>
        <p:txBody>
          <a:bodyPr>
            <a:normAutofit/>
          </a:bodyPr>
          <a:lstStyle/>
          <a:p>
            <a:r>
              <a:rPr lang="en-GB" sz="2800" dirty="0"/>
              <a:t>Logistic Regression (LR)</a:t>
            </a:r>
          </a:p>
          <a:p>
            <a:r>
              <a:rPr lang="en-GB" sz="2800" dirty="0"/>
              <a:t>K-nearest Neighbour (KNN)</a:t>
            </a:r>
          </a:p>
          <a:p>
            <a:r>
              <a:rPr lang="en-GB" sz="2800" dirty="0"/>
              <a:t>Random Forest (RF)</a:t>
            </a:r>
          </a:p>
          <a:p>
            <a:r>
              <a:rPr lang="en-GB" sz="2800" dirty="0"/>
              <a:t>Support Vector Machine (SVM)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228602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5EC5F0-4288-47DB-9904-00B14B491A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05714"/>
              </p:ext>
            </p:extLst>
          </p:nvPr>
        </p:nvGraphicFramePr>
        <p:xfrm>
          <a:off x="1440180" y="2249461"/>
          <a:ext cx="9608818" cy="2563907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965960">
                  <a:extLst>
                    <a:ext uri="{9D8B030D-6E8A-4147-A177-3AD203B41FA5}">
                      <a16:colId xmlns:a16="http://schemas.microsoft.com/office/drawing/2014/main" val="1639909849"/>
                    </a:ext>
                  </a:extLst>
                </a:gridCol>
                <a:gridCol w="1638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1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12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12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12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7807">
                <a:tc rowSpan="2" gridSpan="2">
                  <a:txBody>
                    <a:bodyPr/>
                    <a:lstStyle/>
                    <a:p>
                      <a:pPr algn="ctr"/>
                      <a:endParaRPr lang="en-GB" sz="2300" dirty="0">
                        <a:latin typeface="+mj-lt"/>
                        <a:ea typeface="Cambria Math" panose="02040503050406030204" pitchFamily="18" charset="0"/>
                      </a:endParaRPr>
                    </a:p>
                  </a:txBody>
                  <a:tcPr marL="85321" marR="85321" marT="42661" marB="426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GB" sz="3600" dirty="0">
                        <a:latin typeface="+mj-lt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2300" b="1" kern="1200" dirty="0">
                          <a:solidFill>
                            <a:schemeClr val="tx1"/>
                          </a:solidFill>
                          <a:latin typeface="+mn-lt"/>
                          <a:ea typeface="Cambria Math" panose="02040503050406030204" pitchFamily="18" charset="0"/>
                          <a:cs typeface="+mn-cs"/>
                        </a:rPr>
                        <a:t>Classifier</a:t>
                      </a:r>
                      <a:endParaRPr lang="en-GB" sz="2300" dirty="0">
                        <a:solidFill>
                          <a:schemeClr val="tx1"/>
                        </a:solidFill>
                        <a:latin typeface="+mj-lt"/>
                        <a:ea typeface="Cambria Math" panose="02040503050406030204" pitchFamily="18" charset="0"/>
                      </a:endParaRPr>
                    </a:p>
                  </a:txBody>
                  <a:tcPr marL="85321" marR="85321" marT="42661" marB="426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836">
                <a:tc gridSpan="2" vMerge="1">
                  <a:txBody>
                    <a:bodyPr/>
                    <a:lstStyle/>
                    <a:p>
                      <a:pPr algn="ctr"/>
                      <a:endParaRPr lang="en-GB" sz="3600" b="1" dirty="0">
                        <a:latin typeface="+mj-lt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 vMerge="1">
                  <a:txBody>
                    <a:bodyPr/>
                    <a:lstStyle/>
                    <a:p>
                      <a:pPr algn="ctr"/>
                      <a:endParaRPr lang="en-GB" sz="3600" b="1" dirty="0">
                        <a:latin typeface="+mj-lt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300" b="1" dirty="0">
                          <a:latin typeface="+mj-lt"/>
                          <a:ea typeface="Cambria Math" panose="02040503050406030204" pitchFamily="18" charset="0"/>
                        </a:rPr>
                        <a:t>LR</a:t>
                      </a:r>
                    </a:p>
                  </a:txBody>
                  <a:tcPr marL="70936" marR="70936" marT="35467" marB="354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300" b="1" dirty="0">
                          <a:latin typeface="+mj-lt"/>
                          <a:ea typeface="Cambria Math" panose="02040503050406030204" pitchFamily="18" charset="0"/>
                        </a:rPr>
                        <a:t>KNN</a:t>
                      </a:r>
                    </a:p>
                  </a:txBody>
                  <a:tcPr marL="70936" marR="70936" marT="35467" marB="354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300" b="1" dirty="0">
                          <a:latin typeface="+mj-lt"/>
                          <a:ea typeface="Cambria Math" panose="02040503050406030204" pitchFamily="18" charset="0"/>
                        </a:rPr>
                        <a:t>RF</a:t>
                      </a:r>
                    </a:p>
                  </a:txBody>
                  <a:tcPr marL="70936" marR="70936" marT="35467" marB="354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300" b="1" dirty="0">
                          <a:latin typeface="+mj-lt"/>
                          <a:ea typeface="Cambria Math" panose="02040503050406030204" pitchFamily="18" charset="0"/>
                        </a:rPr>
                        <a:t>SVM</a:t>
                      </a:r>
                    </a:p>
                  </a:txBody>
                  <a:tcPr marL="70936" marR="70936" marT="35467" marB="354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4632">
                <a:tc rowSpan="2">
                  <a:txBody>
                    <a:bodyPr/>
                    <a:lstStyle/>
                    <a:p>
                      <a:pPr algn="ctr"/>
                      <a:r>
                        <a:rPr lang="en-GB" sz="2300" b="1" dirty="0">
                          <a:latin typeface="+mj-lt"/>
                          <a:ea typeface="Cambria Math" panose="02040503050406030204" pitchFamily="18" charset="0"/>
                        </a:rPr>
                        <a:t>Feature Extraction Method</a:t>
                      </a:r>
                    </a:p>
                  </a:txBody>
                  <a:tcPr marL="85321" marR="85321" marT="42661" marB="426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300" b="1" dirty="0">
                          <a:latin typeface="+mj-lt"/>
                          <a:ea typeface="Cambria Math" panose="02040503050406030204" pitchFamily="18" charset="0"/>
                        </a:rPr>
                        <a:t>Resnet-18</a:t>
                      </a:r>
                    </a:p>
                  </a:txBody>
                  <a:tcPr marL="70936" marR="70936" marT="35467" marB="354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20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Cambria Math" panose="02040503050406030204" pitchFamily="18" charset="0"/>
                          <a:cs typeface="+mn-cs"/>
                        </a:rPr>
                        <a:t>80.95%</a:t>
                      </a:r>
                    </a:p>
                  </a:txBody>
                  <a:tcPr marL="70936" marR="70936" marT="35467" marB="354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20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mbria Math" panose="02040503050406030204" pitchFamily="18" charset="0"/>
                          <a:cs typeface="+mn-cs"/>
                        </a:rPr>
                        <a:t>85.71%</a:t>
                      </a:r>
                    </a:p>
                  </a:txBody>
                  <a:tcPr marL="70936" marR="70936" marT="35467" marB="354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20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Cambria Math" panose="02040503050406030204" pitchFamily="18" charset="0"/>
                          <a:cs typeface="+mn-cs"/>
                        </a:rPr>
                        <a:t>76.19%</a:t>
                      </a:r>
                    </a:p>
                  </a:txBody>
                  <a:tcPr marL="70936" marR="70936" marT="35467" marB="354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20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300" b="0" dirty="0">
                          <a:solidFill>
                            <a:schemeClr val="tx1"/>
                          </a:solidFill>
                          <a:latin typeface="+mj-lt"/>
                          <a:ea typeface="Cambria Math" panose="02040503050406030204" pitchFamily="18" charset="0"/>
                        </a:rPr>
                        <a:t>80.95%</a:t>
                      </a:r>
                    </a:p>
                  </a:txBody>
                  <a:tcPr marL="70936" marR="70936" marT="35467" marB="354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4632">
                <a:tc vMerge="1">
                  <a:txBody>
                    <a:bodyPr/>
                    <a:lstStyle/>
                    <a:p>
                      <a:pPr algn="ctr"/>
                      <a:endParaRPr lang="en-GB" sz="3600" b="1" dirty="0">
                        <a:latin typeface="+mj-lt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300" b="1" dirty="0">
                          <a:latin typeface="+mj-lt"/>
                          <a:ea typeface="Cambria Math" panose="02040503050406030204" pitchFamily="18" charset="0"/>
                        </a:rPr>
                        <a:t>Scattering Network</a:t>
                      </a:r>
                    </a:p>
                  </a:txBody>
                  <a:tcPr marL="70936" marR="70936" marT="35467" marB="354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20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j-lt"/>
                          <a:ea typeface="Cambria Math" panose="02040503050406030204" pitchFamily="18" charset="0"/>
                          <a:cs typeface="+mn-cs"/>
                        </a:rPr>
                        <a:t>95.24%</a:t>
                      </a:r>
                    </a:p>
                  </a:txBody>
                  <a:tcPr marL="70936" marR="70936" marT="35467" marB="354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20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Cambria Math" panose="02040503050406030204" pitchFamily="18" charset="0"/>
                          <a:cs typeface="+mn-cs"/>
                        </a:rPr>
                        <a:t>52.38%</a:t>
                      </a:r>
                    </a:p>
                  </a:txBody>
                  <a:tcPr marL="70936" marR="70936" marT="35467" marB="354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20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Cambria Math" panose="02040503050406030204" pitchFamily="18" charset="0"/>
                          <a:cs typeface="+mn-cs"/>
                        </a:rPr>
                        <a:t>71.42%</a:t>
                      </a:r>
                    </a:p>
                  </a:txBody>
                  <a:tcPr marL="70936" marR="70936" marT="35467" marB="354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20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Cambria Math" panose="02040503050406030204" pitchFamily="18" charset="0"/>
                          <a:cs typeface="+mn-cs"/>
                        </a:rPr>
                        <a:t>90.48%</a:t>
                      </a:r>
                    </a:p>
                  </a:txBody>
                  <a:tcPr marL="70936" marR="70936" marT="35467" marB="354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171427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C80862-16D1-4A5C-988F-CE77F3826E31}"/>
              </a:ext>
            </a:extLst>
          </p:cNvPr>
          <p:cNvSpPr txBox="1">
            <a:spLocks/>
          </p:cNvSpPr>
          <p:nvPr/>
        </p:nvSpPr>
        <p:spPr>
          <a:xfrm>
            <a:off x="1440180" y="4813368"/>
            <a:ext cx="9608817" cy="5557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/>
              <a:t>Classification accuracies</a:t>
            </a:r>
            <a:endParaRPr lang="en-GB" sz="1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5A37A84-542F-4BC4-A1C4-1D6759970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Autofit/>
          </a:bodyPr>
          <a:lstStyle/>
          <a:p>
            <a:br>
              <a:rPr lang="en-GB" sz="3600" dirty="0"/>
            </a:br>
            <a:r>
              <a:rPr lang="en-GB" sz="36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777964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GB" sz="3600" dirty="0"/>
            </a:br>
            <a:r>
              <a:rPr lang="en-GB" sz="3600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Introduction</a:t>
            </a:r>
          </a:p>
          <a:p>
            <a:r>
              <a:rPr lang="en-GB" sz="2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Feature Extraction &amp; Visualisation</a:t>
            </a:r>
          </a:p>
          <a:p>
            <a:r>
              <a:rPr lang="en-GB" sz="2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Training</a:t>
            </a:r>
          </a:p>
          <a:p>
            <a:r>
              <a:rPr lang="en-GB" sz="2800" b="1" dirty="0"/>
              <a:t>Inference</a:t>
            </a:r>
          </a:p>
          <a:p>
            <a:r>
              <a:rPr lang="en-GB" sz="2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Conclusion &amp; Future Work</a:t>
            </a:r>
          </a:p>
        </p:txBody>
      </p:sp>
    </p:spTree>
    <p:extLst>
      <p:ext uri="{BB962C8B-B14F-4D97-AF65-F5344CB8AC3E}">
        <p14:creationId xmlns:p14="http://schemas.microsoft.com/office/powerpoint/2010/main" val="4029677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EC00156-4651-45F8-950C-6380AB85C8AB}"/>
              </a:ext>
            </a:extLst>
          </p:cNvPr>
          <p:cNvGrpSpPr/>
          <p:nvPr/>
        </p:nvGrpSpPr>
        <p:grpSpPr>
          <a:xfrm>
            <a:off x="1400030" y="1994965"/>
            <a:ext cx="9391943" cy="3809393"/>
            <a:chOff x="39081788" y="22733623"/>
            <a:chExt cx="11511356" cy="46690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6FD7D60-0DFF-40BF-B123-3B32A36AE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4364" y="22738236"/>
              <a:ext cx="3620624" cy="186592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33C6650-12CC-4FE2-94D3-5FE791F0C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81788" y="25072095"/>
              <a:ext cx="3190217" cy="187921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9F70A04-FE94-4178-B225-8398E998A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14013" y="22733623"/>
              <a:ext cx="1569668" cy="188181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71F31FB-12D2-4816-BD64-47C804006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28721" y="25084490"/>
              <a:ext cx="5370282" cy="189089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5AB7ED4-3C03-4604-9DC5-ACF5DCEF0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07001" y="22740913"/>
              <a:ext cx="1504236" cy="189089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611CD1B-44C0-4AF7-8D0C-EEF529745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13461" y="22740875"/>
              <a:ext cx="1390105" cy="189089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2159E9E-5D5B-485F-8D62-1977B7471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57638" y="25072095"/>
              <a:ext cx="1800526" cy="189096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A49532-AD1C-437A-B6ED-C1E9D63D6130}"/>
                </a:ext>
              </a:extLst>
            </p:cNvPr>
            <p:cNvSpPr txBox="1"/>
            <p:nvPr/>
          </p:nvSpPr>
          <p:spPr>
            <a:xfrm>
              <a:off x="40311567" y="24586681"/>
              <a:ext cx="2647163" cy="414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latin typeface="Calibri" panose="020F0502020204030204" pitchFamily="34" charset="0"/>
                  <a:ea typeface="Cambria Math" charset="0"/>
                  <a:cs typeface="Calibri" panose="020F0502020204030204" pitchFamily="34" charset="0"/>
                </a:rPr>
                <a:t>Image 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F46A8D-EC6D-415D-A1C1-77415810A935}"/>
                </a:ext>
              </a:extLst>
            </p:cNvPr>
            <p:cNvSpPr txBox="1"/>
            <p:nvPr/>
          </p:nvSpPr>
          <p:spPr>
            <a:xfrm>
              <a:off x="39364974" y="26951281"/>
              <a:ext cx="2647163" cy="414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latin typeface="Calibri" panose="020F0502020204030204" pitchFamily="34" charset="0"/>
                  <a:ea typeface="Cambria Math" charset="0"/>
                  <a:cs typeface="Calibri" panose="020F0502020204030204" pitchFamily="34" charset="0"/>
                </a:rPr>
                <a:t>Image 7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DC99C86-DB71-4B45-8EED-B62AFB1DD126}"/>
                </a:ext>
              </a:extLst>
            </p:cNvPr>
            <p:cNvSpPr txBox="1"/>
            <p:nvPr/>
          </p:nvSpPr>
          <p:spPr>
            <a:xfrm>
              <a:off x="43155741" y="24606477"/>
              <a:ext cx="2647163" cy="414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latin typeface="Calibri" panose="020F0502020204030204" pitchFamily="34" charset="0"/>
                  <a:ea typeface="Cambria Math" charset="0"/>
                  <a:cs typeface="Calibri" panose="020F0502020204030204" pitchFamily="34" charset="0"/>
                </a:rPr>
                <a:t>Image 10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376590-F7C7-4996-843C-CF3EF286D8DB}"/>
                </a:ext>
              </a:extLst>
            </p:cNvPr>
            <p:cNvSpPr txBox="1"/>
            <p:nvPr/>
          </p:nvSpPr>
          <p:spPr>
            <a:xfrm>
              <a:off x="44001938" y="26987700"/>
              <a:ext cx="2647163" cy="414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latin typeface="Calibri" panose="020F0502020204030204" pitchFamily="34" charset="0"/>
                  <a:ea typeface="Cambria Math" charset="0"/>
                  <a:cs typeface="Calibri" panose="020F0502020204030204" pitchFamily="34" charset="0"/>
                </a:rPr>
                <a:t>Image 20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D454B4-0C59-4C75-B808-90D22E627D7E}"/>
                </a:ext>
              </a:extLst>
            </p:cNvPr>
            <p:cNvSpPr txBox="1"/>
            <p:nvPr/>
          </p:nvSpPr>
          <p:spPr>
            <a:xfrm>
              <a:off x="45116011" y="24594013"/>
              <a:ext cx="2647163" cy="414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latin typeface="Calibri" panose="020F0502020204030204" pitchFamily="34" charset="0"/>
                  <a:ea typeface="Cambria Math" charset="0"/>
                  <a:cs typeface="Calibri" panose="020F0502020204030204" pitchFamily="34" charset="0"/>
                </a:rPr>
                <a:t>Image 23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45558D-6AAD-4272-9BD7-8B92FBCEC164}"/>
                </a:ext>
              </a:extLst>
            </p:cNvPr>
            <p:cNvSpPr txBox="1"/>
            <p:nvPr/>
          </p:nvSpPr>
          <p:spPr>
            <a:xfrm>
              <a:off x="47061805" y="24593978"/>
              <a:ext cx="2647163" cy="414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latin typeface="Calibri" panose="020F0502020204030204" pitchFamily="34" charset="0"/>
                  <a:ea typeface="Cambria Math" charset="0"/>
                  <a:cs typeface="Calibri" panose="020F0502020204030204" pitchFamily="34" charset="0"/>
                </a:rPr>
                <a:t>Image 25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6607111-5457-4E8F-9E00-7FB6E8F895A7}"/>
                </a:ext>
              </a:extLst>
            </p:cNvPr>
            <p:cNvSpPr txBox="1"/>
            <p:nvPr/>
          </p:nvSpPr>
          <p:spPr>
            <a:xfrm>
              <a:off x="47945980" y="26946469"/>
              <a:ext cx="2647164" cy="414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latin typeface="Calibri" panose="020F0502020204030204" pitchFamily="34" charset="0"/>
                  <a:ea typeface="Cambria Math" charset="0"/>
                  <a:cs typeface="Calibri" panose="020F0502020204030204" pitchFamily="34" charset="0"/>
                </a:rPr>
                <a:t>Image 26</a:t>
              </a:r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9D1D0557-1CCC-4F03-B226-6AB47DFED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Autofit/>
          </a:bodyPr>
          <a:lstStyle/>
          <a:p>
            <a:br>
              <a:rPr lang="en-GB" sz="3600" dirty="0"/>
            </a:br>
            <a:r>
              <a:rPr lang="en-GB" sz="3600" dirty="0"/>
              <a:t>Disputed Drawings</a:t>
            </a:r>
          </a:p>
        </p:txBody>
      </p:sp>
    </p:spTree>
    <p:extLst>
      <p:ext uri="{BB962C8B-B14F-4D97-AF65-F5344CB8AC3E}">
        <p14:creationId xmlns:p14="http://schemas.microsoft.com/office/powerpoint/2010/main" val="2717725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GB" sz="3600" dirty="0"/>
            </a:br>
            <a:r>
              <a:rPr lang="en-GB" sz="3600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Introduction</a:t>
            </a:r>
          </a:p>
          <a:p>
            <a:r>
              <a:rPr lang="en-GB" sz="2800" dirty="0"/>
              <a:t>Feature Extraction &amp; Visualisation</a:t>
            </a:r>
          </a:p>
          <a:p>
            <a:r>
              <a:rPr lang="en-GB" sz="2800" dirty="0"/>
              <a:t>Training</a:t>
            </a:r>
          </a:p>
          <a:p>
            <a:r>
              <a:rPr lang="en-GB" sz="2800" dirty="0"/>
              <a:t>Inference</a:t>
            </a:r>
          </a:p>
          <a:p>
            <a:r>
              <a:rPr lang="en-GB" sz="2800" dirty="0"/>
              <a:t>Conclusion &amp; Future Work</a:t>
            </a:r>
          </a:p>
        </p:txBody>
      </p:sp>
    </p:spTree>
    <p:extLst>
      <p:ext uri="{BB962C8B-B14F-4D97-AF65-F5344CB8AC3E}">
        <p14:creationId xmlns:p14="http://schemas.microsoft.com/office/powerpoint/2010/main" val="468823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40B4B2-3B16-40D2-95B0-6D2244F00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Autofit/>
          </a:bodyPr>
          <a:lstStyle/>
          <a:p>
            <a:br>
              <a:rPr lang="en-GB" sz="3600" dirty="0"/>
            </a:br>
            <a:r>
              <a:rPr lang="en-GB" sz="3600" dirty="0"/>
              <a:t>Predictions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FD3DFFF-5A7E-45E3-B2B9-86D7B636B2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391022"/>
              </p:ext>
            </p:extLst>
          </p:nvPr>
        </p:nvGraphicFramePr>
        <p:xfrm>
          <a:off x="4354037" y="2084375"/>
          <a:ext cx="7388794" cy="352030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746485">
                  <a:extLst>
                    <a:ext uri="{9D8B030D-6E8A-4147-A177-3AD203B41FA5}">
                      <a16:colId xmlns:a16="http://schemas.microsoft.com/office/drawing/2014/main" val="1990866359"/>
                    </a:ext>
                  </a:extLst>
                </a:gridCol>
                <a:gridCol w="746485">
                  <a:extLst>
                    <a:ext uri="{9D8B030D-6E8A-4147-A177-3AD203B41FA5}">
                      <a16:colId xmlns:a16="http://schemas.microsoft.com/office/drawing/2014/main" val="1484411977"/>
                    </a:ext>
                  </a:extLst>
                </a:gridCol>
                <a:gridCol w="736978">
                  <a:extLst>
                    <a:ext uri="{9D8B030D-6E8A-4147-A177-3AD203B41FA5}">
                      <a16:colId xmlns:a16="http://schemas.microsoft.com/office/drawing/2014/main" val="3321196427"/>
                    </a:ext>
                  </a:extLst>
                </a:gridCol>
                <a:gridCol w="7369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6978">
                  <a:extLst>
                    <a:ext uri="{9D8B030D-6E8A-4147-A177-3AD203B41FA5}">
                      <a16:colId xmlns:a16="http://schemas.microsoft.com/office/drawing/2014/main" val="609449961"/>
                    </a:ext>
                  </a:extLst>
                </a:gridCol>
                <a:gridCol w="736978">
                  <a:extLst>
                    <a:ext uri="{9D8B030D-6E8A-4147-A177-3AD203B41FA5}">
                      <a16:colId xmlns:a16="http://schemas.microsoft.com/office/drawing/2014/main" val="3544344050"/>
                    </a:ext>
                  </a:extLst>
                </a:gridCol>
                <a:gridCol w="7369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69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697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3697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52030">
                <a:tc rowSpan="2" gridSpan="2">
                  <a:txBody>
                    <a:bodyPr/>
                    <a:lstStyle/>
                    <a:p>
                      <a:pPr algn="ctr"/>
                      <a:endParaRPr lang="en-GB" sz="1500" dirty="0">
                        <a:latin typeface="+mj-lt"/>
                        <a:ea typeface="Cambria Math" panose="02040503050406030204" pitchFamily="18" charset="0"/>
                      </a:endParaRPr>
                    </a:p>
                  </a:txBody>
                  <a:tcPr marL="70193" marR="70193" marT="35096" marB="3509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GB" sz="3600" dirty="0">
                        <a:latin typeface="+mj-lt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+mj-lt"/>
                          <a:ea typeface="Cambria Math" panose="02040503050406030204" pitchFamily="18" charset="0"/>
                        </a:rPr>
                        <a:t>Feature Extraction</a:t>
                      </a:r>
                      <a:r>
                        <a:rPr lang="en-GB" sz="1500" baseline="0" dirty="0">
                          <a:solidFill>
                            <a:schemeClr val="tx1"/>
                          </a:solidFill>
                          <a:latin typeface="+mj-lt"/>
                          <a:ea typeface="Cambria Math" panose="02040503050406030204" pitchFamily="18" charset="0"/>
                        </a:rPr>
                        <a:t> Method</a:t>
                      </a:r>
                      <a:endParaRPr lang="en-GB" sz="1500" dirty="0">
                        <a:solidFill>
                          <a:schemeClr val="tx1"/>
                        </a:solidFill>
                        <a:latin typeface="+mj-lt"/>
                        <a:ea typeface="Cambria Math" panose="02040503050406030204" pitchFamily="18" charset="0"/>
                      </a:endParaRPr>
                    </a:p>
                  </a:txBody>
                  <a:tcPr marL="70193" marR="70193" marT="35096" marB="350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36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4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030">
                <a:tc gridSpan="2" vMerge="1">
                  <a:txBody>
                    <a:bodyPr/>
                    <a:lstStyle/>
                    <a:p>
                      <a:pPr algn="ctr"/>
                      <a:endParaRPr lang="en-GB" sz="3600" dirty="0">
                        <a:latin typeface="+mj-lt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 vMerge="1">
                  <a:txBody>
                    <a:bodyPr/>
                    <a:lstStyle/>
                    <a:p>
                      <a:pPr algn="ctr"/>
                      <a:endParaRPr lang="en-GB" sz="3600" dirty="0">
                        <a:latin typeface="+mj-lt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+mj-lt"/>
                          <a:ea typeface="Cambria Math" panose="02040503050406030204" pitchFamily="18" charset="0"/>
                        </a:rPr>
                        <a:t>Restnet-18</a:t>
                      </a:r>
                    </a:p>
                  </a:txBody>
                  <a:tcPr marL="70193" marR="70193" marT="35096" marB="350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36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36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solidFill>
                            <a:schemeClr val="tx1"/>
                          </a:solidFill>
                          <a:latin typeface="+mj-lt"/>
                          <a:ea typeface="Cambria Math" panose="02040503050406030204" pitchFamily="18" charset="0"/>
                        </a:rPr>
                        <a:t>Scattering Network</a:t>
                      </a:r>
                    </a:p>
                  </a:txBody>
                  <a:tcPr marL="70193" marR="70193" marT="35096" marB="350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36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36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3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030">
                <a:tc gridSpan="2">
                  <a:txBody>
                    <a:bodyPr/>
                    <a:lstStyle/>
                    <a:p>
                      <a:pPr algn="ctr"/>
                      <a:r>
                        <a:rPr lang="en-GB" sz="1500" b="1" dirty="0">
                          <a:latin typeface="+mj-lt"/>
                          <a:ea typeface="Cambria Math" panose="02040503050406030204" pitchFamily="18" charset="0"/>
                        </a:rPr>
                        <a:t>Classifier</a:t>
                      </a:r>
                    </a:p>
                  </a:txBody>
                  <a:tcPr marL="70193" marR="70193" marT="35096" marB="3509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3600" dirty="0">
                        <a:latin typeface="+mj-lt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latin typeface="+mj-lt"/>
                          <a:ea typeface="Cambria Math" panose="02040503050406030204" pitchFamily="18" charset="0"/>
                        </a:rPr>
                        <a:t>LR</a:t>
                      </a: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latin typeface="+mj-lt"/>
                          <a:ea typeface="Cambria Math" panose="02040503050406030204" pitchFamily="18" charset="0"/>
                        </a:rPr>
                        <a:t>KNN</a:t>
                      </a: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latin typeface="+mj-lt"/>
                          <a:ea typeface="Cambria Math" panose="02040503050406030204" pitchFamily="18" charset="0"/>
                        </a:rPr>
                        <a:t>RF</a:t>
                      </a: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latin typeface="+mj-lt"/>
                          <a:ea typeface="Cambria Math" panose="02040503050406030204" pitchFamily="18" charset="0"/>
                        </a:rPr>
                        <a:t>SVM</a:t>
                      </a: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latin typeface="+mj-lt"/>
                          <a:ea typeface="Cambria Math" panose="02040503050406030204" pitchFamily="18" charset="0"/>
                        </a:rPr>
                        <a:t>LR</a:t>
                      </a: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latin typeface="+mj-lt"/>
                          <a:ea typeface="Cambria Math" panose="02040503050406030204" pitchFamily="18" charset="0"/>
                        </a:rPr>
                        <a:t>KNN</a:t>
                      </a: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latin typeface="+mj-lt"/>
                          <a:ea typeface="Cambria Math" panose="02040503050406030204" pitchFamily="18" charset="0"/>
                        </a:rPr>
                        <a:t>RF</a:t>
                      </a: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latin typeface="+mj-lt"/>
                          <a:ea typeface="Cambria Math" panose="02040503050406030204" pitchFamily="18" charset="0"/>
                        </a:rPr>
                        <a:t>SVM</a:t>
                      </a: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9180805"/>
                  </a:ext>
                </a:extLst>
              </a:tr>
              <a:tr h="352030">
                <a:tc rowSpan="7">
                  <a:txBody>
                    <a:bodyPr/>
                    <a:lstStyle/>
                    <a:p>
                      <a:pPr marL="0" marR="0" lvl="0" indent="0" algn="ctr" defTabSz="5120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500" kern="1200" dirty="0">
                        <a:solidFill>
                          <a:schemeClr val="tx1"/>
                        </a:solidFill>
                        <a:latin typeface="+mn-lt"/>
                        <a:ea typeface="Cambria Math" panose="02040503050406030204" pitchFamily="18" charset="0"/>
                        <a:cs typeface="+mn-cs"/>
                      </a:endParaRPr>
                    </a:p>
                    <a:p>
                      <a:pPr marL="0" marR="0" lvl="0" indent="0" algn="ctr" defTabSz="5120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500" kern="1200" dirty="0">
                        <a:solidFill>
                          <a:schemeClr val="tx1"/>
                        </a:solidFill>
                        <a:latin typeface="+mn-lt"/>
                        <a:ea typeface="Cambria Math" panose="02040503050406030204" pitchFamily="18" charset="0"/>
                        <a:cs typeface="+mn-cs"/>
                      </a:endParaRPr>
                    </a:p>
                    <a:p>
                      <a:pPr marL="0" marR="0" lvl="0" indent="0" algn="ctr" defTabSz="5120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500" kern="1200" dirty="0">
                        <a:solidFill>
                          <a:schemeClr val="tx1"/>
                        </a:solidFill>
                        <a:latin typeface="+mn-lt"/>
                        <a:ea typeface="Cambria Math" panose="02040503050406030204" pitchFamily="18" charset="0"/>
                        <a:cs typeface="+mn-cs"/>
                      </a:endParaRPr>
                    </a:p>
                    <a:p>
                      <a:pPr marL="0" marR="0" lvl="0" indent="0" algn="ctr" defTabSz="5120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1" kern="1200" dirty="0">
                          <a:solidFill>
                            <a:schemeClr val="tx1"/>
                          </a:solidFill>
                          <a:latin typeface="+mn-lt"/>
                          <a:ea typeface="Cambria Math" panose="02040503050406030204" pitchFamily="18" charset="0"/>
                          <a:cs typeface="+mn-cs"/>
                        </a:rPr>
                        <a:t>Image ID</a:t>
                      </a:r>
                    </a:p>
                    <a:p>
                      <a:pPr algn="ctr"/>
                      <a:endParaRPr lang="en-GB" sz="1500" dirty="0">
                        <a:latin typeface="+mj-lt"/>
                        <a:ea typeface="Cambria Math" panose="02040503050406030204" pitchFamily="18" charset="0"/>
                      </a:endParaRPr>
                    </a:p>
                  </a:txBody>
                  <a:tcPr marL="70193" marR="70193" marT="35096" marB="3509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latin typeface="+mj-lt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20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1" dirty="0">
                          <a:solidFill>
                            <a:srgbClr val="00B050"/>
                          </a:solidFill>
                          <a:latin typeface="+mj-lt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j-lt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20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1" dirty="0">
                          <a:solidFill>
                            <a:srgbClr val="00B050"/>
                          </a:solidFill>
                          <a:latin typeface="+mj-lt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j-lt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20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1" dirty="0">
                          <a:solidFill>
                            <a:srgbClr val="00B050"/>
                          </a:solidFill>
                          <a:latin typeface="+mj-lt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GB" sz="1500" b="1" dirty="0">
                        <a:solidFill>
                          <a:srgbClr val="00B050"/>
                        </a:solidFill>
                        <a:latin typeface="+mj-lt"/>
                        <a:ea typeface="Cambria Math" panose="02040503050406030204" pitchFamily="18" charset="0"/>
                      </a:endParaRP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20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1" dirty="0">
                          <a:solidFill>
                            <a:srgbClr val="00B050"/>
                          </a:solidFill>
                          <a:latin typeface="+mj-lt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GB" sz="1500" b="1" dirty="0">
                        <a:solidFill>
                          <a:srgbClr val="00B050"/>
                        </a:solidFill>
                        <a:latin typeface="+mj-lt"/>
                        <a:ea typeface="Cambria Math" panose="02040503050406030204" pitchFamily="18" charset="0"/>
                      </a:endParaRP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20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1" dirty="0">
                          <a:solidFill>
                            <a:srgbClr val="00B050"/>
                          </a:solidFill>
                          <a:latin typeface="+mj-lt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GB" sz="1500" b="1" dirty="0">
                        <a:solidFill>
                          <a:srgbClr val="FF0000"/>
                        </a:solidFill>
                        <a:latin typeface="+mj-lt"/>
                        <a:ea typeface="Cambria Math" panose="02040503050406030204" pitchFamily="18" charset="0"/>
                      </a:endParaRP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20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1" dirty="0">
                          <a:solidFill>
                            <a:srgbClr val="00B050"/>
                          </a:solidFill>
                          <a:latin typeface="+mj-lt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j-lt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20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1" dirty="0">
                          <a:solidFill>
                            <a:srgbClr val="00B050"/>
                          </a:solidFill>
                          <a:latin typeface="+mj-lt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j-lt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20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1" dirty="0">
                          <a:solidFill>
                            <a:srgbClr val="00B050"/>
                          </a:solidFill>
                          <a:latin typeface="+mj-lt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GB" sz="1500" b="1" dirty="0">
                        <a:solidFill>
                          <a:srgbClr val="FF0000"/>
                        </a:solidFill>
                        <a:latin typeface="+mj-lt"/>
                        <a:ea typeface="Cambria Math" panose="02040503050406030204" pitchFamily="18" charset="0"/>
                      </a:endParaRP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6394332"/>
                  </a:ext>
                </a:extLst>
              </a:tr>
              <a:tr h="352030">
                <a:tc vMerge="1">
                  <a:txBody>
                    <a:bodyPr/>
                    <a:lstStyle/>
                    <a:p>
                      <a:pPr algn="ctr"/>
                      <a:endParaRPr lang="en-GB" sz="3600" dirty="0">
                        <a:latin typeface="+mj-lt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latin typeface="+mj-lt"/>
                          <a:ea typeface="Cambria Math" panose="02040503050406030204" pitchFamily="18" charset="0"/>
                        </a:rPr>
                        <a:t>7</a:t>
                      </a: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20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j-lt"/>
                          <a:ea typeface="Cambria Math" panose="02040503050406030204" pitchFamily="18" charset="0"/>
                          <a:cs typeface="+mn-cs"/>
                          <a:sym typeface="Wingdings" panose="05000000000000000000" pitchFamily="2" charset="2"/>
                        </a:rPr>
                        <a:t></a:t>
                      </a:r>
                      <a:endParaRPr kumimoji="0" lang="en-GB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j-lt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20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j-lt"/>
                          <a:ea typeface="Cambria Math" panose="02040503050406030204" pitchFamily="18" charset="0"/>
                          <a:cs typeface="+mn-cs"/>
                          <a:sym typeface="Wingdings" panose="05000000000000000000" pitchFamily="2" charset="2"/>
                        </a:rPr>
                        <a:t></a:t>
                      </a:r>
                      <a:endParaRPr kumimoji="0" lang="en-GB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j-lt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20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1" dirty="0">
                          <a:solidFill>
                            <a:srgbClr val="00B050"/>
                          </a:solidFill>
                          <a:latin typeface="+mj-lt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j-lt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1" dirty="0">
                          <a:solidFill>
                            <a:srgbClr val="00B050"/>
                          </a:solidFill>
                          <a:latin typeface="+mj-lt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GB" sz="1500" b="1" dirty="0">
                        <a:solidFill>
                          <a:srgbClr val="FF0000"/>
                        </a:solidFill>
                        <a:latin typeface="+mj-lt"/>
                        <a:ea typeface="Cambria Math" panose="02040503050406030204" pitchFamily="18" charset="0"/>
                      </a:endParaRP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1" dirty="0">
                          <a:solidFill>
                            <a:srgbClr val="00B050"/>
                          </a:solidFill>
                          <a:latin typeface="+mj-lt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GB" sz="1500" b="1" dirty="0">
                        <a:solidFill>
                          <a:srgbClr val="FF0000"/>
                        </a:solidFill>
                        <a:latin typeface="+mj-lt"/>
                        <a:ea typeface="Cambria Math" panose="02040503050406030204" pitchFamily="18" charset="0"/>
                      </a:endParaRP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20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j-lt"/>
                          <a:ea typeface="Cambria Math" panose="02040503050406030204" pitchFamily="18" charset="0"/>
                          <a:cs typeface="+mn-cs"/>
                          <a:sym typeface="Wingdings" panose="05000000000000000000" pitchFamily="2" charset="2"/>
                        </a:rPr>
                        <a:t></a:t>
                      </a:r>
                      <a:endParaRPr kumimoji="0" lang="en-GB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j-lt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20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j-lt"/>
                          <a:ea typeface="Cambria Math" panose="02040503050406030204" pitchFamily="18" charset="0"/>
                          <a:cs typeface="+mn-cs"/>
                          <a:sym typeface="Wingdings" panose="05000000000000000000" pitchFamily="2" charset="2"/>
                        </a:rPr>
                        <a:t></a:t>
                      </a:r>
                      <a:endParaRPr kumimoji="0" lang="en-GB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j-lt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1" dirty="0">
                          <a:solidFill>
                            <a:srgbClr val="00B050"/>
                          </a:solidFill>
                          <a:latin typeface="+mj-lt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GB" sz="1500" b="1" dirty="0">
                        <a:solidFill>
                          <a:srgbClr val="FF0000"/>
                        </a:solidFill>
                        <a:latin typeface="+mj-lt"/>
                        <a:ea typeface="Cambria Math" panose="02040503050406030204" pitchFamily="18" charset="0"/>
                      </a:endParaRP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9489588"/>
                  </a:ext>
                </a:extLst>
              </a:tr>
              <a:tr h="352030">
                <a:tc vMerge="1">
                  <a:txBody>
                    <a:bodyPr/>
                    <a:lstStyle/>
                    <a:p>
                      <a:pPr algn="ctr"/>
                      <a:endParaRPr lang="en-GB" sz="3600" dirty="0">
                        <a:latin typeface="+mj-lt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latin typeface="+mj-lt"/>
                          <a:ea typeface="Cambria Math" panose="02040503050406030204" pitchFamily="18" charset="0"/>
                        </a:rPr>
                        <a:t>10</a:t>
                      </a: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20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j-lt"/>
                          <a:ea typeface="Cambria Math" panose="02040503050406030204" pitchFamily="18" charset="0"/>
                          <a:cs typeface="+mn-cs"/>
                          <a:sym typeface="Wingdings" panose="05000000000000000000" pitchFamily="2" charset="2"/>
                        </a:rPr>
                        <a:t></a:t>
                      </a:r>
                      <a:endParaRPr kumimoji="0" lang="en-GB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j-lt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20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j-lt"/>
                          <a:ea typeface="Cambria Math" panose="02040503050406030204" pitchFamily="18" charset="0"/>
                          <a:cs typeface="+mn-cs"/>
                          <a:sym typeface="Wingdings" panose="05000000000000000000" pitchFamily="2" charset="2"/>
                        </a:rPr>
                        <a:t></a:t>
                      </a:r>
                      <a:endParaRPr kumimoji="0" lang="en-GB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j-lt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20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j-lt"/>
                          <a:ea typeface="Cambria Math" panose="02040503050406030204" pitchFamily="18" charset="0"/>
                          <a:cs typeface="+mn-cs"/>
                          <a:sym typeface="Wingdings" panose="05000000000000000000" pitchFamily="2" charset="2"/>
                        </a:rPr>
                        <a:t></a:t>
                      </a:r>
                      <a:endParaRPr kumimoji="0" lang="en-GB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j-lt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20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1" dirty="0">
                          <a:solidFill>
                            <a:srgbClr val="FF0000"/>
                          </a:solidFill>
                          <a:latin typeface="+mj-lt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GB" sz="1500" b="1" dirty="0">
                        <a:solidFill>
                          <a:srgbClr val="00B050"/>
                        </a:solidFill>
                        <a:latin typeface="+mj-lt"/>
                        <a:ea typeface="Cambria Math" panose="02040503050406030204" pitchFamily="18" charset="0"/>
                      </a:endParaRP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20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1" dirty="0">
                          <a:solidFill>
                            <a:srgbClr val="FF0000"/>
                          </a:solidFill>
                          <a:latin typeface="+mj-lt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GB" sz="1500" b="1" dirty="0">
                        <a:solidFill>
                          <a:srgbClr val="FF0000"/>
                        </a:solidFill>
                        <a:latin typeface="+mj-lt"/>
                        <a:ea typeface="Cambria Math" panose="02040503050406030204" pitchFamily="18" charset="0"/>
                      </a:endParaRP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20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j-lt"/>
                          <a:ea typeface="Cambria Math" panose="02040503050406030204" pitchFamily="18" charset="0"/>
                          <a:cs typeface="+mn-cs"/>
                          <a:sym typeface="Wingdings" panose="05000000000000000000" pitchFamily="2" charset="2"/>
                        </a:rPr>
                        <a:t></a:t>
                      </a:r>
                      <a:endParaRPr kumimoji="0" lang="en-GB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j-lt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20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j-lt"/>
                          <a:ea typeface="Cambria Math" panose="02040503050406030204" pitchFamily="18" charset="0"/>
                          <a:cs typeface="+mn-cs"/>
                          <a:sym typeface="Wingdings" panose="05000000000000000000" pitchFamily="2" charset="2"/>
                        </a:rPr>
                        <a:t></a:t>
                      </a:r>
                      <a:endParaRPr kumimoji="0" lang="en-GB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j-lt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20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1" dirty="0">
                          <a:solidFill>
                            <a:srgbClr val="FF0000"/>
                          </a:solidFill>
                          <a:latin typeface="+mj-lt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GB" sz="1500" b="1" dirty="0">
                        <a:solidFill>
                          <a:srgbClr val="FF0000"/>
                        </a:solidFill>
                        <a:latin typeface="+mj-lt"/>
                        <a:ea typeface="Cambria Math" panose="02040503050406030204" pitchFamily="18" charset="0"/>
                      </a:endParaRP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7564924"/>
                  </a:ext>
                </a:extLst>
              </a:tr>
              <a:tr h="352030">
                <a:tc vMerge="1">
                  <a:txBody>
                    <a:bodyPr/>
                    <a:lstStyle/>
                    <a:p>
                      <a:pPr algn="ctr"/>
                      <a:endParaRPr lang="en-GB" sz="3600" dirty="0">
                        <a:latin typeface="+mj-lt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latin typeface="+mj-lt"/>
                          <a:ea typeface="Cambria Math" panose="02040503050406030204" pitchFamily="18" charset="0"/>
                        </a:rPr>
                        <a:t>20</a:t>
                      </a: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20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j-lt"/>
                          <a:ea typeface="Cambria Math" panose="02040503050406030204" pitchFamily="18" charset="0"/>
                          <a:cs typeface="+mn-cs"/>
                          <a:sym typeface="Wingdings" panose="05000000000000000000" pitchFamily="2" charset="2"/>
                        </a:rPr>
                        <a:t></a:t>
                      </a:r>
                      <a:endParaRPr kumimoji="0" lang="en-GB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j-lt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20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j-lt"/>
                          <a:ea typeface="Cambria Math" panose="02040503050406030204" pitchFamily="18" charset="0"/>
                          <a:cs typeface="+mn-cs"/>
                          <a:sym typeface="Wingdings" panose="05000000000000000000" pitchFamily="2" charset="2"/>
                        </a:rPr>
                        <a:t></a:t>
                      </a:r>
                      <a:endParaRPr kumimoji="0" lang="en-GB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j-lt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20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j-lt"/>
                          <a:ea typeface="Cambria Math" panose="02040503050406030204" pitchFamily="18" charset="0"/>
                          <a:cs typeface="+mn-cs"/>
                          <a:sym typeface="Wingdings" panose="05000000000000000000" pitchFamily="2" charset="2"/>
                        </a:rPr>
                        <a:t></a:t>
                      </a:r>
                      <a:endParaRPr kumimoji="0" lang="en-GB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j-lt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1" dirty="0">
                          <a:solidFill>
                            <a:srgbClr val="FF0000"/>
                          </a:solidFill>
                          <a:latin typeface="+mj-lt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GB" sz="1500" b="1" dirty="0">
                        <a:solidFill>
                          <a:srgbClr val="FF0000"/>
                        </a:solidFill>
                        <a:latin typeface="+mj-lt"/>
                        <a:ea typeface="Cambria Math" panose="02040503050406030204" pitchFamily="18" charset="0"/>
                      </a:endParaRP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1" dirty="0">
                          <a:solidFill>
                            <a:srgbClr val="00B050"/>
                          </a:solidFill>
                          <a:latin typeface="+mj-lt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GB" sz="1500" b="1" dirty="0">
                        <a:solidFill>
                          <a:srgbClr val="FF0000"/>
                        </a:solidFill>
                        <a:latin typeface="+mj-lt"/>
                        <a:ea typeface="Cambria Math" panose="02040503050406030204" pitchFamily="18" charset="0"/>
                      </a:endParaRP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20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j-lt"/>
                          <a:ea typeface="Cambria Math" panose="02040503050406030204" pitchFamily="18" charset="0"/>
                          <a:cs typeface="+mn-cs"/>
                          <a:sym typeface="Wingdings" panose="05000000000000000000" pitchFamily="2" charset="2"/>
                        </a:rPr>
                        <a:t></a:t>
                      </a:r>
                      <a:endParaRPr kumimoji="0" lang="en-GB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j-lt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20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1" dirty="0">
                          <a:solidFill>
                            <a:srgbClr val="00B050"/>
                          </a:solidFill>
                          <a:latin typeface="+mj-lt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j-lt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1" dirty="0">
                          <a:solidFill>
                            <a:srgbClr val="00B050"/>
                          </a:solidFill>
                          <a:latin typeface="+mj-lt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GB" sz="1500" b="1" dirty="0">
                        <a:solidFill>
                          <a:srgbClr val="FF0000"/>
                        </a:solidFill>
                        <a:latin typeface="+mj-lt"/>
                        <a:ea typeface="Cambria Math" panose="02040503050406030204" pitchFamily="18" charset="0"/>
                      </a:endParaRP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08713740"/>
                  </a:ext>
                </a:extLst>
              </a:tr>
              <a:tr h="352030">
                <a:tc vMerge="1">
                  <a:txBody>
                    <a:bodyPr/>
                    <a:lstStyle/>
                    <a:p>
                      <a:pPr algn="ctr"/>
                      <a:endParaRPr lang="en-GB" sz="3600" dirty="0">
                        <a:latin typeface="+mj-lt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latin typeface="+mj-lt"/>
                          <a:ea typeface="Cambria Math" panose="02040503050406030204" pitchFamily="18" charset="0"/>
                        </a:rPr>
                        <a:t>23</a:t>
                      </a: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20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j-lt"/>
                          <a:ea typeface="Cambria Math" panose="02040503050406030204" pitchFamily="18" charset="0"/>
                          <a:cs typeface="+mn-cs"/>
                          <a:sym typeface="Wingdings" panose="05000000000000000000" pitchFamily="2" charset="2"/>
                        </a:rPr>
                        <a:t></a:t>
                      </a:r>
                      <a:endParaRPr kumimoji="0" lang="en-GB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j-lt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20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1" dirty="0">
                          <a:solidFill>
                            <a:srgbClr val="00B050"/>
                          </a:solidFill>
                          <a:latin typeface="+mj-lt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j-lt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20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1" dirty="0">
                          <a:solidFill>
                            <a:srgbClr val="00B050"/>
                          </a:solidFill>
                          <a:latin typeface="+mj-lt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j-lt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1" dirty="0">
                          <a:solidFill>
                            <a:srgbClr val="FF0000"/>
                          </a:solidFill>
                          <a:latin typeface="+mj-lt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GB" sz="1500" b="1" dirty="0">
                        <a:solidFill>
                          <a:srgbClr val="FF0000"/>
                        </a:solidFill>
                        <a:latin typeface="+mj-lt"/>
                        <a:ea typeface="Cambria Math" panose="02040503050406030204" pitchFamily="18" charset="0"/>
                      </a:endParaRP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1" dirty="0">
                          <a:solidFill>
                            <a:srgbClr val="00B050"/>
                          </a:solidFill>
                          <a:latin typeface="+mj-lt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GB" sz="1500" b="1" dirty="0">
                        <a:solidFill>
                          <a:srgbClr val="FF0000"/>
                        </a:solidFill>
                        <a:latin typeface="+mj-lt"/>
                        <a:ea typeface="Cambria Math" panose="02040503050406030204" pitchFamily="18" charset="0"/>
                      </a:endParaRP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20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j-lt"/>
                          <a:ea typeface="Cambria Math" panose="02040503050406030204" pitchFamily="18" charset="0"/>
                          <a:cs typeface="+mn-cs"/>
                          <a:sym typeface="Wingdings" panose="05000000000000000000" pitchFamily="2" charset="2"/>
                        </a:rPr>
                        <a:t></a:t>
                      </a:r>
                      <a:endParaRPr kumimoji="0" lang="en-GB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j-lt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20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j-lt"/>
                          <a:ea typeface="Cambria Math" panose="02040503050406030204" pitchFamily="18" charset="0"/>
                          <a:cs typeface="+mn-cs"/>
                          <a:sym typeface="Wingdings" panose="05000000000000000000" pitchFamily="2" charset="2"/>
                        </a:rPr>
                        <a:t></a:t>
                      </a:r>
                      <a:endParaRPr kumimoji="0" lang="en-GB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j-lt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1" dirty="0">
                          <a:solidFill>
                            <a:srgbClr val="00B050"/>
                          </a:solidFill>
                          <a:latin typeface="+mj-lt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GB" sz="1500" b="1" dirty="0">
                        <a:solidFill>
                          <a:srgbClr val="FF0000"/>
                        </a:solidFill>
                        <a:latin typeface="+mj-lt"/>
                        <a:ea typeface="Cambria Math" panose="02040503050406030204" pitchFamily="18" charset="0"/>
                      </a:endParaRP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69539727"/>
                  </a:ext>
                </a:extLst>
              </a:tr>
              <a:tr h="352030">
                <a:tc vMerge="1">
                  <a:txBody>
                    <a:bodyPr/>
                    <a:lstStyle/>
                    <a:p>
                      <a:pPr algn="ctr"/>
                      <a:endParaRPr lang="en-GB" sz="3600" dirty="0">
                        <a:latin typeface="+mj-lt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latin typeface="+mj-lt"/>
                          <a:ea typeface="Cambria Math" panose="02040503050406030204" pitchFamily="18" charset="0"/>
                        </a:rPr>
                        <a:t>25</a:t>
                      </a: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20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1" dirty="0">
                          <a:solidFill>
                            <a:srgbClr val="00B050"/>
                          </a:solidFill>
                          <a:latin typeface="+mj-lt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j-lt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20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1" dirty="0">
                          <a:solidFill>
                            <a:srgbClr val="00B050"/>
                          </a:solidFill>
                          <a:latin typeface="+mj-lt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j-lt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20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1" dirty="0">
                          <a:solidFill>
                            <a:srgbClr val="00B050"/>
                          </a:solidFill>
                          <a:latin typeface="+mj-lt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j-lt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20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1" dirty="0">
                          <a:solidFill>
                            <a:srgbClr val="00B050"/>
                          </a:solidFill>
                          <a:latin typeface="+mj-lt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GB" sz="1500" b="1" dirty="0">
                        <a:solidFill>
                          <a:srgbClr val="00B050"/>
                        </a:solidFill>
                        <a:latin typeface="+mj-lt"/>
                        <a:ea typeface="Cambria Math" panose="02040503050406030204" pitchFamily="18" charset="0"/>
                      </a:endParaRP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20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1" dirty="0">
                          <a:solidFill>
                            <a:srgbClr val="00B050"/>
                          </a:solidFill>
                          <a:latin typeface="+mj-lt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GB" sz="1500" b="1" dirty="0">
                        <a:solidFill>
                          <a:srgbClr val="00B050"/>
                        </a:solidFill>
                        <a:latin typeface="+mj-lt"/>
                        <a:ea typeface="Cambria Math" panose="02040503050406030204" pitchFamily="18" charset="0"/>
                      </a:endParaRP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20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1" dirty="0">
                          <a:solidFill>
                            <a:srgbClr val="00B050"/>
                          </a:solidFill>
                          <a:latin typeface="+mj-lt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j-lt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20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j-lt"/>
                          <a:ea typeface="Cambria Math" panose="02040503050406030204" pitchFamily="18" charset="0"/>
                          <a:cs typeface="+mn-cs"/>
                          <a:sym typeface="Wingdings" panose="05000000000000000000" pitchFamily="2" charset="2"/>
                        </a:rPr>
                        <a:t></a:t>
                      </a:r>
                      <a:endParaRPr kumimoji="0" lang="en-GB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j-lt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20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1" dirty="0">
                          <a:solidFill>
                            <a:srgbClr val="00B050"/>
                          </a:solidFill>
                          <a:latin typeface="+mj-lt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GB" sz="1500" b="1" dirty="0">
                        <a:solidFill>
                          <a:srgbClr val="00B050"/>
                        </a:solidFill>
                        <a:latin typeface="+mj-lt"/>
                        <a:ea typeface="Cambria Math" panose="02040503050406030204" pitchFamily="18" charset="0"/>
                      </a:endParaRP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569127"/>
                  </a:ext>
                </a:extLst>
              </a:tr>
              <a:tr h="352030">
                <a:tc vMerge="1">
                  <a:txBody>
                    <a:bodyPr/>
                    <a:lstStyle/>
                    <a:p>
                      <a:pPr algn="ctr"/>
                      <a:endParaRPr lang="en-GB" sz="3600" dirty="0">
                        <a:latin typeface="+mj-lt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dirty="0">
                          <a:latin typeface="+mj-lt"/>
                          <a:ea typeface="Cambria Math" panose="02040503050406030204" pitchFamily="18" charset="0"/>
                        </a:rPr>
                        <a:t>26</a:t>
                      </a: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20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j-lt"/>
                          <a:ea typeface="Cambria Math" panose="02040503050406030204" pitchFamily="18" charset="0"/>
                          <a:cs typeface="+mn-cs"/>
                          <a:sym typeface="Wingdings" panose="05000000000000000000" pitchFamily="2" charset="2"/>
                        </a:rPr>
                        <a:t></a:t>
                      </a:r>
                      <a:endParaRPr kumimoji="0" lang="en-GB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j-lt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20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1" dirty="0">
                          <a:solidFill>
                            <a:srgbClr val="00B050"/>
                          </a:solidFill>
                          <a:latin typeface="+mj-lt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j-lt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20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1" dirty="0">
                          <a:solidFill>
                            <a:srgbClr val="FF0000"/>
                          </a:solidFill>
                          <a:latin typeface="+mj-lt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GB" sz="1500" b="1" dirty="0">
                        <a:solidFill>
                          <a:srgbClr val="FF0000"/>
                        </a:solidFill>
                        <a:latin typeface="+mj-lt"/>
                        <a:ea typeface="Cambria Math" panose="02040503050406030204" pitchFamily="18" charset="0"/>
                      </a:endParaRP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1" dirty="0">
                          <a:solidFill>
                            <a:srgbClr val="FF0000"/>
                          </a:solidFill>
                          <a:latin typeface="+mj-lt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en-GB" sz="1500" b="1" dirty="0">
                        <a:solidFill>
                          <a:srgbClr val="FF0000"/>
                        </a:solidFill>
                        <a:latin typeface="+mj-lt"/>
                        <a:ea typeface="Cambria Math" panose="02040503050406030204" pitchFamily="18" charset="0"/>
                      </a:endParaRP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1" dirty="0">
                          <a:solidFill>
                            <a:srgbClr val="00B050"/>
                          </a:solidFill>
                          <a:latin typeface="+mj-lt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GB" sz="1500" b="1" dirty="0">
                        <a:solidFill>
                          <a:srgbClr val="FF0000"/>
                        </a:solidFill>
                        <a:latin typeface="+mj-lt"/>
                        <a:ea typeface="Cambria Math" panose="02040503050406030204" pitchFamily="18" charset="0"/>
                      </a:endParaRP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20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j-lt"/>
                          <a:ea typeface="Cambria Math" panose="02040503050406030204" pitchFamily="18" charset="0"/>
                          <a:cs typeface="+mn-cs"/>
                          <a:sym typeface="Wingdings" panose="05000000000000000000" pitchFamily="2" charset="2"/>
                        </a:rPr>
                        <a:t></a:t>
                      </a:r>
                      <a:endParaRPr kumimoji="0" lang="en-GB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j-lt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202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500" b="1" dirty="0">
                          <a:solidFill>
                            <a:srgbClr val="00B050"/>
                          </a:solidFill>
                          <a:latin typeface="+mj-lt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j-lt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1" dirty="0">
                          <a:solidFill>
                            <a:srgbClr val="00B050"/>
                          </a:solidFill>
                          <a:latin typeface="+mj-lt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en-GB" sz="1500" b="1" dirty="0">
                        <a:solidFill>
                          <a:srgbClr val="FF0000"/>
                        </a:solidFill>
                        <a:latin typeface="+mj-lt"/>
                        <a:ea typeface="Cambria Math" panose="02040503050406030204" pitchFamily="18" charset="0"/>
                      </a:endParaRPr>
                    </a:p>
                  </a:txBody>
                  <a:tcPr marL="46640" marR="46640" marT="23320" marB="23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8332868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B573235-993C-4AFE-BA02-9BC0AC290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5102141" cy="3450613"/>
          </a:xfrm>
        </p:spPr>
        <p:txBody>
          <a:bodyPr>
            <a:normAutofit/>
          </a:bodyPr>
          <a:lstStyle/>
          <a:p>
            <a:r>
              <a:rPr lang="en-GB" sz="2400" b="1" dirty="0">
                <a:solidFill>
                  <a:srgbClr val="00B050"/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</a:t>
            </a:r>
            <a:r>
              <a:rPr lang="en-GB" sz="2400" b="1" dirty="0">
                <a:ea typeface="Cambria Math" panose="02040503050406030204" pitchFamily="18" charset="0"/>
                <a:sym typeface="Wingdings" panose="05000000000000000000" pitchFamily="2" charset="2"/>
              </a:rPr>
              <a:t>: </a:t>
            </a:r>
            <a:r>
              <a:rPr lang="en-GB" sz="2400" dirty="0">
                <a:ea typeface="Cambria Math" panose="02040503050406030204" pitchFamily="18" charset="0"/>
                <a:sym typeface="Wingdings" panose="05000000000000000000" pitchFamily="2" charset="2"/>
              </a:rPr>
              <a:t>Raphael</a:t>
            </a:r>
            <a:endParaRPr lang="en-GB" sz="2400" b="1" dirty="0">
              <a:solidFill>
                <a:srgbClr val="FF0000"/>
              </a:solidFill>
              <a:ea typeface="Cambria Math" panose="02040503050406030204" pitchFamily="18" charset="0"/>
            </a:endParaRPr>
          </a:p>
          <a:p>
            <a:r>
              <a:rPr lang="en-GB" sz="2400" b="1" dirty="0">
                <a:solidFill>
                  <a:srgbClr val="FF0000"/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</a:t>
            </a:r>
            <a:r>
              <a:rPr lang="en-GB" sz="2400" b="1" dirty="0">
                <a:ea typeface="Cambria Math" panose="02040503050406030204" pitchFamily="18" charset="0"/>
                <a:sym typeface="Wingdings" panose="05000000000000000000" pitchFamily="2" charset="2"/>
              </a:rPr>
              <a:t>: </a:t>
            </a:r>
            <a:r>
              <a:rPr lang="en-GB" sz="2400" dirty="0">
                <a:ea typeface="Cambria Math" panose="02040503050406030204" pitchFamily="18" charset="0"/>
                <a:sym typeface="Wingdings" panose="05000000000000000000" pitchFamily="2" charset="2"/>
              </a:rPr>
              <a:t>NOT Raphael</a:t>
            </a:r>
            <a:endParaRPr lang="en-GB" sz="2400" b="1" dirty="0">
              <a:ea typeface="Cambria Math" panose="02040503050406030204" pitchFamily="18" charset="0"/>
            </a:endParaRP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882656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067F527-1C99-4F6C-A011-DE06289F7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Autofit/>
          </a:bodyPr>
          <a:lstStyle/>
          <a:p>
            <a:br>
              <a:rPr lang="en-GB" sz="3600" dirty="0"/>
            </a:br>
            <a:r>
              <a:rPr lang="en-GB" sz="3600" dirty="0"/>
              <a:t>Prediction: Raphael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4EC3B0-3801-4478-9249-5FB4D3CF67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158" y="2361229"/>
            <a:ext cx="5700552" cy="29378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0076A5-6483-4859-B3A5-9478ECE0BDDC}"/>
              </a:ext>
            </a:extLst>
          </p:cNvPr>
          <p:cNvSpPr txBox="1"/>
          <p:nvPr/>
        </p:nvSpPr>
        <p:spPr>
          <a:xfrm>
            <a:off x="3520543" y="5306939"/>
            <a:ext cx="21597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Calibri" panose="020F0502020204030204" pitchFamily="34" charset="0"/>
                <a:ea typeface="Cambria Math" charset="0"/>
                <a:cs typeface="Calibri" panose="020F0502020204030204" pitchFamily="34" charset="0"/>
              </a:rPr>
              <a:t>Image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62F546-2608-466B-B754-0572EBE6FD54}"/>
              </a:ext>
            </a:extLst>
          </p:cNvPr>
          <p:cNvSpPr txBox="1"/>
          <p:nvPr/>
        </p:nvSpPr>
        <p:spPr>
          <a:xfrm>
            <a:off x="8377365" y="5299071"/>
            <a:ext cx="21597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Calibri" panose="020F0502020204030204" pitchFamily="34" charset="0"/>
                <a:ea typeface="Cambria Math" charset="0"/>
                <a:cs typeface="Calibri" panose="020F0502020204030204" pitchFamily="34" charset="0"/>
              </a:rPr>
              <a:t>Image 25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AA17C7-6844-4200-835F-DEF497DFE0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365" y="2361229"/>
            <a:ext cx="2159781" cy="293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71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6CE710-79CC-48F5-AC34-167AA19CE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Autofit/>
          </a:bodyPr>
          <a:lstStyle/>
          <a:p>
            <a:br>
              <a:rPr lang="en-GB" sz="3600" dirty="0"/>
            </a:br>
            <a:r>
              <a:rPr lang="en-GB" sz="3600" dirty="0"/>
              <a:t>Prediction: Not Raphael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392EE-1DF6-4D49-8A36-0C835591CC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634" y="2078940"/>
            <a:ext cx="2896732" cy="34727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7D7ED6-861A-4E13-B24A-22C54553D94B}"/>
              </a:ext>
            </a:extLst>
          </p:cNvPr>
          <p:cNvSpPr txBox="1"/>
          <p:nvPr/>
        </p:nvSpPr>
        <p:spPr>
          <a:xfrm>
            <a:off x="5016109" y="5607623"/>
            <a:ext cx="21597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Calibri" panose="020F0502020204030204" pitchFamily="34" charset="0"/>
                <a:ea typeface="Cambria Math" charset="0"/>
                <a:cs typeface="Calibri" panose="020F0502020204030204" pitchFamily="34" charset="0"/>
              </a:rPr>
              <a:t>Image 10</a:t>
            </a:r>
          </a:p>
        </p:txBody>
      </p:sp>
    </p:spTree>
    <p:extLst>
      <p:ext uri="{BB962C8B-B14F-4D97-AF65-F5344CB8AC3E}">
        <p14:creationId xmlns:p14="http://schemas.microsoft.com/office/powerpoint/2010/main" val="330126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74B2714-216D-4D72-9EEB-85612609D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Autofit/>
          </a:bodyPr>
          <a:lstStyle/>
          <a:p>
            <a:br>
              <a:rPr lang="en-GB" sz="3600" dirty="0"/>
            </a:br>
            <a:r>
              <a:rPr lang="en-GB" sz="3600" dirty="0"/>
              <a:t>Resnet-18: More harsh?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A48BEF-F17D-4E87-8641-C21416CC2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964535"/>
          </a:xfrm>
        </p:spPr>
        <p:txBody>
          <a:bodyPr>
            <a:normAutofit/>
          </a:bodyPr>
          <a:lstStyle/>
          <a:p>
            <a:r>
              <a:rPr lang="en-GB" sz="2400" dirty="0"/>
              <a:t>These 2 drawings are classified as Raphael’s by Scattering Network features, but as NOT Raphael’s by Resnet-18 features.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DD38C9-2A1B-4516-A233-16F9D4A29E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3121402"/>
            <a:ext cx="6351422" cy="2236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D0F1B0-E8C6-496B-B959-D090052BE2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906" y="3121402"/>
            <a:ext cx="2129394" cy="22363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E4C630-2DD9-4C06-94F0-0398A4A575C2}"/>
              </a:ext>
            </a:extLst>
          </p:cNvPr>
          <p:cNvSpPr txBox="1"/>
          <p:nvPr/>
        </p:nvSpPr>
        <p:spPr>
          <a:xfrm>
            <a:off x="3547399" y="5329612"/>
            <a:ext cx="21597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Calibri" panose="020F0502020204030204" pitchFamily="34" charset="0"/>
                <a:ea typeface="Cambria Math" charset="0"/>
                <a:cs typeface="Calibri" panose="020F0502020204030204" pitchFamily="34" charset="0"/>
              </a:rPr>
              <a:t>Image 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E3C4E9-4827-4C6B-A2A4-5AB88E365342}"/>
              </a:ext>
            </a:extLst>
          </p:cNvPr>
          <p:cNvSpPr txBox="1"/>
          <p:nvPr/>
        </p:nvSpPr>
        <p:spPr>
          <a:xfrm>
            <a:off x="8380712" y="5357754"/>
            <a:ext cx="21597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Calibri" panose="020F0502020204030204" pitchFamily="34" charset="0"/>
                <a:ea typeface="Cambria Math" charset="0"/>
                <a:cs typeface="Calibri" panose="020F0502020204030204" pitchFamily="34" charset="0"/>
              </a:rPr>
              <a:t>Image 26</a:t>
            </a:r>
          </a:p>
        </p:txBody>
      </p:sp>
    </p:spTree>
    <p:extLst>
      <p:ext uri="{BB962C8B-B14F-4D97-AF65-F5344CB8AC3E}">
        <p14:creationId xmlns:p14="http://schemas.microsoft.com/office/powerpoint/2010/main" val="3847205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GB" sz="3600" dirty="0"/>
            </a:br>
            <a:r>
              <a:rPr lang="en-GB" sz="3600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Introduction</a:t>
            </a:r>
          </a:p>
          <a:p>
            <a:r>
              <a:rPr lang="en-GB" sz="2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Feature Extraction &amp; Visualisation</a:t>
            </a:r>
          </a:p>
          <a:p>
            <a:r>
              <a:rPr lang="en-GB" sz="2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Training</a:t>
            </a:r>
          </a:p>
          <a:p>
            <a:r>
              <a:rPr lang="en-GB" sz="2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Inference</a:t>
            </a:r>
          </a:p>
          <a:p>
            <a:r>
              <a:rPr lang="en-GB" sz="2800" b="1" dirty="0"/>
              <a:t>Conclusion &amp; Future Work</a:t>
            </a:r>
          </a:p>
        </p:txBody>
      </p:sp>
    </p:spTree>
    <p:extLst>
      <p:ext uri="{BB962C8B-B14F-4D97-AF65-F5344CB8AC3E}">
        <p14:creationId xmlns:p14="http://schemas.microsoft.com/office/powerpoint/2010/main" val="597724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A62FAC0-3BCF-4654-9C09-EED1CAC7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Autofit/>
          </a:bodyPr>
          <a:lstStyle/>
          <a:p>
            <a:br>
              <a:rPr lang="en-GB" sz="3600" dirty="0"/>
            </a:br>
            <a:r>
              <a:rPr lang="en-GB" sz="3600" dirty="0"/>
              <a:t>Conclusions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C9BF057-0799-4A6B-AB28-AC2174162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>
            <a:normAutofit/>
          </a:bodyPr>
          <a:lstStyle/>
          <a:p>
            <a:r>
              <a:rPr lang="en-GB" sz="2800" dirty="0"/>
              <a:t>Scattering Network on par with Resnet-18 in terms of extracting useful features</a:t>
            </a:r>
          </a:p>
          <a:p>
            <a:r>
              <a:rPr lang="en-GB" sz="2800" dirty="0"/>
              <a:t>Classification on Resnet-18 features more reliable (stable) than Scattering Network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324064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FF15647-36EA-44C4-88CD-035BB8528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Autofit/>
          </a:bodyPr>
          <a:lstStyle/>
          <a:p>
            <a:br>
              <a:rPr lang="en-GB" sz="3600" dirty="0"/>
            </a:br>
            <a:r>
              <a:rPr lang="en-GB" sz="3600" dirty="0"/>
              <a:t>Future Work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E35C07B-CCA2-4C61-A4A5-868F9ABE0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>
            <a:normAutofit/>
          </a:bodyPr>
          <a:lstStyle/>
          <a:p>
            <a:r>
              <a:rPr lang="en-GB" sz="2800" dirty="0"/>
              <a:t>Try different data pre-processing (e.g. cropping) techniques</a:t>
            </a:r>
          </a:p>
          <a:p>
            <a:r>
              <a:rPr lang="en-GB" sz="2800" dirty="0"/>
              <a:t>Improve visualisation results by calibrating certain parameters</a:t>
            </a:r>
          </a:p>
          <a:p>
            <a:r>
              <a:rPr lang="en-GB" sz="2800" dirty="0"/>
              <a:t>Try other classifiers, e.g. boosting, one-layer fully-connected neural network (fine-tuning)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37288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4A625B8-97DF-4D12-A523-FC7A2AD15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Autofit/>
          </a:bodyPr>
          <a:lstStyle/>
          <a:p>
            <a:br>
              <a:rPr lang="en-GB" sz="3600" dirty="0"/>
            </a:br>
            <a:r>
              <a:rPr lang="en-GB" sz="3600" dirty="0"/>
              <a:t>References</a:t>
            </a:r>
          </a:p>
        </p:txBody>
      </p:sp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DB2D9C55-4B13-45FD-8242-8E2401708C0A}"/>
              </a:ext>
            </a:extLst>
          </p:cNvPr>
          <p:cNvSpPr txBox="1">
            <a:spLocks/>
          </p:cNvSpPr>
          <p:nvPr/>
        </p:nvSpPr>
        <p:spPr>
          <a:xfrm>
            <a:off x="1451579" y="1971525"/>
            <a:ext cx="9603275" cy="3421742"/>
          </a:xfrm>
          <a:prstGeom prst="rect">
            <a:avLst/>
          </a:prstGeom>
          <a:ln w="38100">
            <a:noFill/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GB" sz="2800" dirty="0">
                <a:latin typeface="Calibri" panose="020F0502020204030204" pitchFamily="34" charset="0"/>
                <a:ea typeface="Cambria Math" charset="0"/>
                <a:cs typeface="Calibri" panose="020F0502020204030204" pitchFamily="34" charset="0"/>
              </a:rPr>
              <a:t>J. Bruna, S. </a:t>
            </a:r>
            <a:r>
              <a:rPr lang="en-GB" sz="2800" dirty="0" err="1">
                <a:latin typeface="Calibri" panose="020F0502020204030204" pitchFamily="34" charset="0"/>
                <a:ea typeface="Cambria Math" charset="0"/>
                <a:cs typeface="Calibri" panose="020F0502020204030204" pitchFamily="34" charset="0"/>
              </a:rPr>
              <a:t>Mallat</a:t>
            </a:r>
            <a:r>
              <a:rPr lang="en-GB" sz="2800" dirty="0">
                <a:latin typeface="Calibri" panose="020F0502020204030204" pitchFamily="34" charset="0"/>
                <a:ea typeface="Cambria Math" charset="0"/>
                <a:cs typeface="Calibri" panose="020F0502020204030204" pitchFamily="34" charset="0"/>
              </a:rPr>
              <a:t>. </a:t>
            </a:r>
            <a:r>
              <a:rPr lang="en-GB" sz="2800" i="1" dirty="0">
                <a:latin typeface="Calibri" panose="020F0502020204030204" pitchFamily="34" charset="0"/>
                <a:ea typeface="Cambria Math" charset="0"/>
                <a:cs typeface="Calibri" panose="020F0502020204030204" pitchFamily="34" charset="0"/>
              </a:rPr>
              <a:t>Invariant Scattering Convolution Networks</a:t>
            </a:r>
            <a:r>
              <a:rPr lang="en-GB" sz="2800" dirty="0">
                <a:latin typeface="Calibri" panose="020F0502020204030204" pitchFamily="34" charset="0"/>
                <a:ea typeface="Cambria Math" charset="0"/>
                <a:cs typeface="Calibri" panose="020F0502020204030204" pitchFamily="34" charset="0"/>
              </a:rPr>
              <a:t>. </a:t>
            </a:r>
            <a:r>
              <a:rPr lang="en-GB" sz="2800" dirty="0" err="1">
                <a:latin typeface="Calibri" panose="020F0502020204030204" pitchFamily="34" charset="0"/>
                <a:ea typeface="Cambria Math" charset="0"/>
                <a:cs typeface="Calibri" panose="020F0502020204030204" pitchFamily="34" charset="0"/>
              </a:rPr>
              <a:t>arXiv</a:t>
            </a:r>
            <a:r>
              <a:rPr lang="en-GB" sz="2800" dirty="0">
                <a:latin typeface="Calibri" panose="020F0502020204030204" pitchFamily="34" charset="0"/>
                <a:ea typeface="Cambria Math" charset="0"/>
                <a:cs typeface="Calibri" panose="020F0502020204030204" pitchFamily="34" charset="0"/>
              </a:rPr>
              <a:t>. 2012.</a:t>
            </a:r>
          </a:p>
          <a:p>
            <a:pPr marL="342900" indent="-342900">
              <a:spcBef>
                <a:spcPts val="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GB" sz="2800" dirty="0">
                <a:latin typeface="Calibri" panose="020F0502020204030204" pitchFamily="34" charset="0"/>
                <a:ea typeface="Cambria Math" charset="0"/>
                <a:cs typeface="Calibri" panose="020F0502020204030204" pitchFamily="34" charset="0"/>
              </a:rPr>
              <a:t>K. He, X. Zhang, S. Ren, J. Sun. </a:t>
            </a:r>
            <a:r>
              <a:rPr lang="en-GB" sz="2800" i="1" dirty="0">
                <a:latin typeface="Calibri" panose="020F0502020204030204" pitchFamily="34" charset="0"/>
                <a:ea typeface="Cambria Math" charset="0"/>
                <a:cs typeface="Calibri" panose="020F0502020204030204" pitchFamily="34" charset="0"/>
              </a:rPr>
              <a:t>Deep Residual Learning for Image Recognition. </a:t>
            </a:r>
            <a:r>
              <a:rPr lang="en-GB" sz="2800" dirty="0" err="1">
                <a:latin typeface="Calibri" panose="020F0502020204030204" pitchFamily="34" charset="0"/>
                <a:ea typeface="Cambria Math" charset="0"/>
                <a:cs typeface="Calibri" panose="020F0502020204030204" pitchFamily="34" charset="0"/>
              </a:rPr>
              <a:t>arXiv</a:t>
            </a:r>
            <a:r>
              <a:rPr lang="en-GB" sz="2800" i="1" dirty="0">
                <a:latin typeface="Calibri" panose="020F0502020204030204" pitchFamily="34" charset="0"/>
                <a:ea typeface="Cambria Math" charset="0"/>
                <a:cs typeface="Calibri" panose="020F0502020204030204" pitchFamily="34" charset="0"/>
              </a:rPr>
              <a:t>. 2015. </a:t>
            </a:r>
            <a:r>
              <a:rPr lang="en-GB" sz="2800" dirty="0">
                <a:latin typeface="Calibri" panose="020F0502020204030204" pitchFamily="34" charset="0"/>
                <a:ea typeface="Cambria Math" charset="0"/>
                <a:cs typeface="Calibri" panose="020F0502020204030204" pitchFamily="34" charset="0"/>
              </a:rPr>
              <a:t>Retrieved from: </a:t>
            </a:r>
            <a:r>
              <a:rPr lang="en-GB" sz="2800" dirty="0">
                <a:latin typeface="Calibri" panose="020F0502020204030204" pitchFamily="34" charset="0"/>
                <a:ea typeface="Cambria Math" charset="0"/>
                <a:cs typeface="Calibri" panose="020F0502020204030204" pitchFamily="34" charset="0"/>
                <a:hlinkClick r:id="rId2"/>
              </a:rPr>
              <a:t>https://arxiv.org/pdf/1512.03385.pdf</a:t>
            </a:r>
            <a:r>
              <a:rPr lang="en-GB" sz="2800" dirty="0">
                <a:latin typeface="Calibri" panose="020F0502020204030204" pitchFamily="34" charset="0"/>
                <a:ea typeface="Cambria Math" charset="0"/>
                <a:cs typeface="Calibri" panose="020F0502020204030204" pitchFamily="34" charset="0"/>
              </a:rPr>
              <a:t>.</a:t>
            </a:r>
            <a:endParaRPr lang="en-GB" sz="2800" i="1" dirty="0">
              <a:latin typeface="Calibri" panose="020F0502020204030204" pitchFamily="34" charset="0"/>
              <a:ea typeface="Cambria Math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780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D38981B-D2C6-44D3-9906-3A5D92241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2" y="2904382"/>
            <a:ext cx="9603275" cy="1049235"/>
          </a:xfrm>
        </p:spPr>
        <p:txBody>
          <a:bodyPr>
            <a:noAutofit/>
          </a:bodyPr>
          <a:lstStyle/>
          <a:p>
            <a:pPr algn="ctr"/>
            <a:r>
              <a:rPr lang="en-GB" sz="6000" cap="none" dirty="0"/>
              <a:t>Thanks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1262078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GB" sz="3600" dirty="0"/>
            </a:br>
            <a:r>
              <a:rPr lang="en-GB" sz="3600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b="1" dirty="0"/>
              <a:t>Introduction</a:t>
            </a:r>
          </a:p>
          <a:p>
            <a:r>
              <a:rPr lang="en-GB" sz="2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Feature Extraction &amp; Visualisation</a:t>
            </a:r>
          </a:p>
          <a:p>
            <a:r>
              <a:rPr lang="en-GB" sz="2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Training</a:t>
            </a:r>
          </a:p>
          <a:p>
            <a:r>
              <a:rPr lang="en-GB" sz="2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Inference</a:t>
            </a:r>
          </a:p>
          <a:p>
            <a:r>
              <a:rPr lang="en-GB" sz="2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Conclusion &amp; Future Work</a:t>
            </a:r>
          </a:p>
        </p:txBody>
      </p:sp>
    </p:spTree>
    <p:extLst>
      <p:ext uri="{BB962C8B-B14F-4D97-AF65-F5344CB8AC3E}">
        <p14:creationId xmlns:p14="http://schemas.microsoft.com/office/powerpoint/2010/main" val="1077675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28 scanned images of drawings:</a:t>
            </a:r>
          </a:p>
          <a:p>
            <a:pPr lvl="1"/>
            <a:r>
              <a:rPr lang="en-GB" sz="2400" dirty="0"/>
              <a:t>12 are attributed to Raphael</a:t>
            </a:r>
          </a:p>
          <a:p>
            <a:pPr lvl="1"/>
            <a:r>
              <a:rPr lang="en-GB" sz="2400" dirty="0"/>
              <a:t>9 are NOT attributed to Raphael</a:t>
            </a:r>
          </a:p>
          <a:p>
            <a:pPr lvl="1"/>
            <a:r>
              <a:rPr lang="en-GB" sz="2400" dirty="0"/>
              <a:t>7 disputed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Autofit/>
          </a:bodyPr>
          <a:lstStyle/>
          <a:p>
            <a:br>
              <a:rPr lang="en-GB" sz="3600" dirty="0"/>
            </a:br>
            <a:r>
              <a:rPr lang="en-GB" sz="3600" dirty="0"/>
              <a:t>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D413D6-ECF5-1E4A-B341-B6DF0A766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557" y="2015732"/>
            <a:ext cx="2531109" cy="345061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5B4C6A-62FA-4F24-9C4B-CD3E627DC1A8}"/>
              </a:ext>
            </a:extLst>
          </p:cNvPr>
          <p:cNvSpPr txBox="1">
            <a:spLocks/>
          </p:cNvSpPr>
          <p:nvPr/>
        </p:nvSpPr>
        <p:spPr>
          <a:xfrm>
            <a:off x="8511281" y="5497766"/>
            <a:ext cx="991659" cy="5557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Raphael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877762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GB" sz="3600" dirty="0"/>
            </a:br>
            <a:r>
              <a:rPr lang="en-GB" sz="3600" dirty="0"/>
              <a:t>Raphael’s sketches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666" y="2009392"/>
            <a:ext cx="1700845" cy="17333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926" y="3898391"/>
            <a:ext cx="2872409" cy="21234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291" y="2009392"/>
            <a:ext cx="3148719" cy="35013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167" y="3348842"/>
            <a:ext cx="1334992" cy="23655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901" y="2653283"/>
            <a:ext cx="1980474" cy="249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95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Extract</a:t>
            </a:r>
            <a:r>
              <a:rPr lang="en-GB" sz="2800" dirty="0"/>
              <a:t> features using Scattering Network and Resnet-18</a:t>
            </a:r>
          </a:p>
          <a:p>
            <a:r>
              <a:rPr lang="en-GB" sz="2800" b="1" dirty="0">
                <a:solidFill>
                  <a:schemeClr val="accent2"/>
                </a:solidFill>
              </a:rPr>
              <a:t>Visualise</a:t>
            </a:r>
            <a:r>
              <a:rPr lang="en-GB" sz="2800" dirty="0"/>
              <a:t> these features</a:t>
            </a:r>
          </a:p>
          <a:p>
            <a:r>
              <a:rPr lang="en-GB" sz="2800" b="1" dirty="0">
                <a:solidFill>
                  <a:schemeClr val="accent3"/>
                </a:solidFill>
              </a:rPr>
              <a:t>Train</a:t>
            </a:r>
            <a:r>
              <a:rPr lang="en-GB" sz="2800" dirty="0"/>
              <a:t> classifiers on the </a:t>
            </a:r>
            <a:r>
              <a:rPr lang="en-GB" sz="2800" u="sng" dirty="0"/>
              <a:t>labelled</a:t>
            </a:r>
            <a:r>
              <a:rPr lang="en-GB" sz="2800" dirty="0"/>
              <a:t> sketches</a:t>
            </a:r>
          </a:p>
          <a:p>
            <a:r>
              <a:rPr lang="en-GB" sz="2800" b="1" dirty="0">
                <a:solidFill>
                  <a:schemeClr val="accent4"/>
                </a:solidFill>
              </a:rPr>
              <a:t>Predict</a:t>
            </a:r>
            <a:r>
              <a:rPr lang="en-GB" sz="2800" dirty="0"/>
              <a:t> the authenticity of the </a:t>
            </a:r>
            <a:r>
              <a:rPr lang="en-GB" sz="2800" u="sng" dirty="0"/>
              <a:t>unlabelled</a:t>
            </a:r>
            <a:r>
              <a:rPr lang="en-GB" sz="2800" dirty="0"/>
              <a:t> sketches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Autofit/>
          </a:bodyPr>
          <a:lstStyle/>
          <a:p>
            <a:br>
              <a:rPr lang="en-GB" sz="3600" dirty="0"/>
            </a:br>
            <a:r>
              <a:rPr lang="en-GB" sz="3600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1203093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Data set too small!</a:t>
            </a:r>
          </a:p>
          <a:p>
            <a:endParaRPr lang="en-GB" sz="2800" dirty="0"/>
          </a:p>
          <a:p>
            <a:r>
              <a:rPr lang="en-GB" sz="2800" dirty="0"/>
              <a:t>Solution: </a:t>
            </a:r>
            <a:r>
              <a:rPr lang="en-GB" sz="2800" b="1" dirty="0"/>
              <a:t>Random Cropping</a:t>
            </a:r>
          </a:p>
          <a:p>
            <a:pPr lvl="1"/>
            <a:r>
              <a:rPr lang="en-GB" sz="2400" dirty="0"/>
              <a:t>Size 224x224</a:t>
            </a:r>
          </a:p>
          <a:p>
            <a:pPr lvl="1"/>
            <a:r>
              <a:rPr lang="en-GB" sz="2400" dirty="0"/>
              <a:t>200 patches for each image</a:t>
            </a:r>
          </a:p>
          <a:p>
            <a:pPr lvl="1"/>
            <a:r>
              <a:rPr lang="en-GB" sz="2400" dirty="0"/>
              <a:t>4200 labelled data points in total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Autofit/>
          </a:bodyPr>
          <a:lstStyle/>
          <a:p>
            <a:br>
              <a:rPr lang="en-GB" sz="3600" dirty="0"/>
            </a:br>
            <a:r>
              <a:rPr lang="en-GB" sz="3600" dirty="0"/>
              <a:t>Pre-processing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274CCE0-D0AB-495E-A31B-EC7DF0091894}"/>
              </a:ext>
            </a:extLst>
          </p:cNvPr>
          <p:cNvGrpSpPr/>
          <p:nvPr/>
        </p:nvGrpSpPr>
        <p:grpSpPr>
          <a:xfrm>
            <a:off x="6688469" y="2015732"/>
            <a:ext cx="4608573" cy="3742200"/>
            <a:chOff x="6253216" y="2048779"/>
            <a:chExt cx="4608573" cy="3742200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D0C1208-EB2C-4360-BAE5-983CB79DD933}"/>
                </a:ext>
              </a:extLst>
            </p:cNvPr>
            <p:cNvGrpSpPr/>
            <p:nvPr/>
          </p:nvGrpSpPr>
          <p:grpSpPr>
            <a:xfrm>
              <a:off x="6253216" y="2048779"/>
              <a:ext cx="4608573" cy="3742200"/>
              <a:chOff x="6253216" y="2048779"/>
              <a:chExt cx="4608573" cy="3742200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980600E5-869B-46F5-A863-87742661131E}"/>
                  </a:ext>
                </a:extLst>
              </p:cNvPr>
              <p:cNvGrpSpPr/>
              <p:nvPr/>
            </p:nvGrpSpPr>
            <p:grpSpPr>
              <a:xfrm>
                <a:off x="6253216" y="2048779"/>
                <a:ext cx="3824162" cy="3742200"/>
                <a:chOff x="6253216" y="2048779"/>
                <a:chExt cx="3824162" cy="3742200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C29DBE08-EB9B-4A8F-B41A-B28F63FD8B20}"/>
                    </a:ext>
                  </a:extLst>
                </p:cNvPr>
                <p:cNvGrpSpPr/>
                <p:nvPr/>
              </p:nvGrpSpPr>
              <p:grpSpPr>
                <a:xfrm>
                  <a:off x="6253216" y="2048779"/>
                  <a:ext cx="3824162" cy="3742200"/>
                  <a:chOff x="6253217" y="263995"/>
                  <a:chExt cx="5642255" cy="5521333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904382BF-63E4-46B1-B1DA-90E185A4B58F}"/>
                      </a:ext>
                    </a:extLst>
                  </p:cNvPr>
                  <p:cNvGrpSpPr/>
                  <p:nvPr/>
                </p:nvGrpSpPr>
                <p:grpSpPr>
                  <a:xfrm>
                    <a:off x="7605987" y="263995"/>
                    <a:ext cx="2889504" cy="3633216"/>
                    <a:chOff x="1043017" y="15833443"/>
                    <a:chExt cx="2889504" cy="3633216"/>
                  </a:xfrm>
                </p:grpSpPr>
                <p:pic>
                  <p:nvPicPr>
                    <p:cNvPr id="23" name="Picture 22">
                      <a:extLst>
                        <a:ext uri="{FF2B5EF4-FFF2-40B4-BE49-F238E27FC236}">
                          <a16:creationId xmlns:a16="http://schemas.microsoft.com/office/drawing/2014/main" id="{50B8AA25-CE29-41B7-8147-71578035C61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43017" y="15833443"/>
                      <a:ext cx="2889504" cy="363321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CBA64AE1-413B-4AC1-AD1D-326E1F1B3A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83959" y="17548451"/>
                      <a:ext cx="647700" cy="647700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HK" sz="6000" dirty="0" err="1"/>
                    </a:p>
                  </p:txBody>
                </p:sp>
                <p:sp>
                  <p:nvSpPr>
                    <p:cNvPr id="25" name="Rectangle 24">
                      <a:extLst>
                        <a:ext uri="{FF2B5EF4-FFF2-40B4-BE49-F238E27FC236}">
                          <a16:creationId xmlns:a16="http://schemas.microsoft.com/office/drawing/2014/main" id="{0C7A8B97-9E92-4CF5-B58C-85EA7E9852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6709" y="16514590"/>
                      <a:ext cx="647700" cy="647700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HK" sz="6000" dirty="0" err="1"/>
                    </a:p>
                  </p:txBody>
                </p:sp>
                <p:sp>
                  <p:nvSpPr>
                    <p:cNvPr id="26" name="Rectangle 25">
                      <a:extLst>
                        <a:ext uri="{FF2B5EF4-FFF2-40B4-BE49-F238E27FC236}">
                          <a16:creationId xmlns:a16="http://schemas.microsoft.com/office/drawing/2014/main" id="{426CC231-6232-4E91-B942-37CF24775F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42859" y="18258590"/>
                      <a:ext cx="647700" cy="647700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HK" sz="6000" dirty="0" err="1"/>
                    </a:p>
                  </p:txBody>
                </p:sp>
              </p:grpSp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637FC496-243E-4FBA-86D3-CF2FB7867E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60734" y="4239778"/>
                    <a:ext cx="1545548" cy="1545550"/>
                  </a:xfrm>
                  <a:prstGeom prst="rect">
                    <a:avLst/>
                  </a:prstGeom>
                </p:spPr>
              </p:pic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F175C754-A27F-4C15-B5A8-E0F3A8C22126}"/>
                      </a:ext>
                    </a:extLst>
                  </p:cNvPr>
                  <p:cNvGrpSpPr/>
                  <p:nvPr/>
                </p:nvGrpSpPr>
                <p:grpSpPr>
                  <a:xfrm>
                    <a:off x="10295196" y="4189602"/>
                    <a:ext cx="1600276" cy="1578747"/>
                    <a:chOff x="7626478" y="15808053"/>
                    <a:chExt cx="2124075" cy="2095500"/>
                  </a:xfrm>
                </p:grpSpPr>
                <p:pic>
                  <p:nvPicPr>
                    <p:cNvPr id="31" name="Picture 30">
                      <a:extLst>
                        <a:ext uri="{FF2B5EF4-FFF2-40B4-BE49-F238E27FC236}">
                          <a16:creationId xmlns:a16="http://schemas.microsoft.com/office/drawing/2014/main" id="{70519082-268A-48F7-B8D4-33CD6263521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626478" y="15808053"/>
                      <a:ext cx="2124075" cy="20955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2" name="Rectangle 31">
                      <a:extLst>
                        <a:ext uri="{FF2B5EF4-FFF2-40B4-BE49-F238E27FC236}">
                          <a16:creationId xmlns:a16="http://schemas.microsoft.com/office/drawing/2014/main" id="{0FF3CE86-FB3D-43D4-A29A-97F9356456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44340" y="15827104"/>
                      <a:ext cx="2076450" cy="2076449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HK" sz="6000" dirty="0" err="1"/>
                    </a:p>
                  </p:txBody>
                </p:sp>
              </p:grpSp>
              <p:grpSp>
                <p:nvGrpSpPr>
                  <p:cNvPr id="33" name="Group 32">
                    <a:extLst>
                      <a:ext uri="{FF2B5EF4-FFF2-40B4-BE49-F238E27FC236}">
                        <a16:creationId xmlns:a16="http://schemas.microsoft.com/office/drawing/2014/main" id="{D28DA639-3024-418C-BB13-CA242A8217CD}"/>
                      </a:ext>
                    </a:extLst>
                  </p:cNvPr>
                  <p:cNvGrpSpPr/>
                  <p:nvPr/>
                </p:nvGrpSpPr>
                <p:grpSpPr>
                  <a:xfrm>
                    <a:off x="6253217" y="4202776"/>
                    <a:ext cx="3581179" cy="1574442"/>
                    <a:chOff x="10313411" y="16123777"/>
                    <a:chExt cx="4788037" cy="2105027"/>
                  </a:xfrm>
                </p:grpSpPr>
                <p:pic>
                  <p:nvPicPr>
                    <p:cNvPr id="34" name="Picture 33">
                      <a:extLst>
                        <a:ext uri="{FF2B5EF4-FFF2-40B4-BE49-F238E27FC236}">
                          <a16:creationId xmlns:a16="http://schemas.microsoft.com/office/drawing/2014/main" id="{196BDEAA-E681-4138-929C-F31383EF726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015472" y="16123777"/>
                      <a:ext cx="2085976" cy="2105027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5" name="Rectangle 34">
                      <a:extLst>
                        <a:ext uri="{FF2B5EF4-FFF2-40B4-BE49-F238E27FC236}">
                          <a16:creationId xmlns:a16="http://schemas.microsoft.com/office/drawing/2014/main" id="{E3F67683-FD07-4CD5-8719-90013396E4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13411" y="16152355"/>
                      <a:ext cx="2076450" cy="2076449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HK" sz="6000" dirty="0" err="1"/>
                    </a:p>
                  </p:txBody>
                </p:sp>
              </p:grpSp>
            </p:grp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F670901A-6083-4875-B205-B69F6879DCD6}"/>
                    </a:ext>
                  </a:extLst>
                </p:cNvPr>
                <p:cNvSpPr/>
                <p:nvPr/>
              </p:nvSpPr>
              <p:spPr>
                <a:xfrm>
                  <a:off x="7622985" y="4726850"/>
                  <a:ext cx="1052625" cy="1052625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HK" sz="6000" dirty="0" err="1"/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7B274098-44EC-46B8-9C55-6FACCCD01875}"/>
                  </a:ext>
                </a:extLst>
              </p:cNvPr>
              <p:cNvGrpSpPr/>
              <p:nvPr/>
            </p:nvGrpSpPr>
            <p:grpSpPr>
              <a:xfrm>
                <a:off x="10360516" y="5201305"/>
                <a:ext cx="501273" cy="110899"/>
                <a:chOff x="10947733" y="17548451"/>
                <a:chExt cx="852466" cy="188595"/>
              </a:xfrm>
            </p:grpSpPr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0E1B4A63-5AE3-42C4-8C5A-81A444B9EFE1}"/>
                    </a:ext>
                  </a:extLst>
                </p:cNvPr>
                <p:cNvSpPr/>
                <p:nvPr/>
              </p:nvSpPr>
              <p:spPr>
                <a:xfrm>
                  <a:off x="10947733" y="17548451"/>
                  <a:ext cx="188595" cy="188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HK" sz="6000" dirty="0" err="1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95CF18FE-78FE-4CEA-9C27-D17D3A27B3CD}"/>
                    </a:ext>
                  </a:extLst>
                </p:cNvPr>
                <p:cNvSpPr/>
                <p:nvPr/>
              </p:nvSpPr>
              <p:spPr>
                <a:xfrm>
                  <a:off x="11277803" y="17548451"/>
                  <a:ext cx="188595" cy="188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HK" sz="6000" dirty="0" err="1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47249392-82BE-4A48-AD2D-6630E8DD8CA7}"/>
                    </a:ext>
                  </a:extLst>
                </p:cNvPr>
                <p:cNvSpPr/>
                <p:nvPr/>
              </p:nvSpPr>
              <p:spPr>
                <a:xfrm>
                  <a:off x="11611604" y="17548451"/>
                  <a:ext cx="188595" cy="18859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HK" sz="6000" dirty="0" err="1"/>
                </a:p>
              </p:txBody>
            </p:sp>
          </p:grpSp>
        </p:grpSp>
        <p:cxnSp>
          <p:nvCxnSpPr>
            <p:cNvPr id="36" name="Connector: Curved 35">
              <a:extLst>
                <a:ext uri="{FF2B5EF4-FFF2-40B4-BE49-F238E27FC236}">
                  <a16:creationId xmlns:a16="http://schemas.microsoft.com/office/drawing/2014/main" id="{A522D11E-EF32-485E-8DDC-0919DDB068B3}"/>
                </a:ext>
              </a:extLst>
            </p:cNvPr>
            <p:cNvCxnSpPr>
              <a:cxnSpLocks/>
              <a:stCxn id="26" idx="2"/>
              <a:endCxn id="34" idx="0"/>
            </p:cNvCxnSpPr>
            <p:nvPr/>
          </p:nvCxnSpPr>
          <p:spPr>
            <a:xfrm rot="5400000">
              <a:off x="7985471" y="4297707"/>
              <a:ext cx="586905" cy="254422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or: Curved 36">
              <a:extLst>
                <a:ext uri="{FF2B5EF4-FFF2-40B4-BE49-F238E27FC236}">
                  <a16:creationId xmlns:a16="http://schemas.microsoft.com/office/drawing/2014/main" id="{C0ABD527-1F55-48FB-877E-67163C84246A}"/>
                </a:ext>
              </a:extLst>
            </p:cNvPr>
            <p:cNvCxnSpPr>
              <a:cxnSpLocks/>
              <a:stCxn id="25" idx="3"/>
              <a:endCxn id="32" idx="0"/>
            </p:cNvCxnSpPr>
            <p:nvPr/>
          </p:nvCxnSpPr>
          <p:spPr>
            <a:xfrm>
              <a:off x="8845126" y="2729938"/>
              <a:ext cx="686903" cy="1989235"/>
            </a:xfrm>
            <a:prstGeom prst="curved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55E12AC2-EF4C-47A8-94B4-F383AC33EFD6}"/>
                </a:ext>
              </a:extLst>
            </p:cNvPr>
            <p:cNvCxnSpPr>
              <a:cxnSpLocks/>
              <a:stCxn id="24" idx="1"/>
              <a:endCxn id="35" idx="0"/>
            </p:cNvCxnSpPr>
            <p:nvPr/>
          </p:nvCxnSpPr>
          <p:spPr>
            <a:xfrm rot="10800000" flipV="1">
              <a:off x="6779530" y="3430659"/>
              <a:ext cx="486083" cy="1302197"/>
            </a:xfrm>
            <a:prstGeom prst="curved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82074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80" y="2015732"/>
            <a:ext cx="5584220" cy="3450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b="1" dirty="0"/>
              <a:t>Remove ‘useless’ patches</a:t>
            </a:r>
          </a:p>
          <a:p>
            <a:pPr marL="0" indent="0">
              <a:buNone/>
            </a:pPr>
            <a:r>
              <a:rPr lang="en-GB" sz="2800" dirty="0"/>
              <a:t>For each image:</a:t>
            </a:r>
          </a:p>
          <a:p>
            <a:pPr lvl="1"/>
            <a:r>
              <a:rPr lang="en-GB" sz="2600" dirty="0"/>
              <a:t>Randomly crop 400 patches</a:t>
            </a:r>
          </a:p>
          <a:p>
            <a:pPr lvl="1"/>
            <a:r>
              <a:rPr lang="en-GB" sz="2600" dirty="0"/>
              <a:t>Compute the variance of pixels</a:t>
            </a:r>
          </a:p>
          <a:p>
            <a:pPr lvl="1"/>
            <a:r>
              <a:rPr lang="en-GB" sz="2600" dirty="0"/>
              <a:t>Discard 200 patches with the lowest variances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Autofit/>
          </a:bodyPr>
          <a:lstStyle/>
          <a:p>
            <a:br>
              <a:rPr lang="en-GB" sz="3600" dirty="0"/>
            </a:br>
            <a:r>
              <a:rPr lang="en-GB" sz="3600" dirty="0"/>
              <a:t>Pre-processing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EABC546-C1D3-40E5-9F60-7F5EA0855359}"/>
              </a:ext>
            </a:extLst>
          </p:cNvPr>
          <p:cNvGrpSpPr/>
          <p:nvPr/>
        </p:nvGrpSpPr>
        <p:grpSpPr>
          <a:xfrm>
            <a:off x="7163092" y="2235311"/>
            <a:ext cx="4587405" cy="3021464"/>
            <a:chOff x="513546" y="1390320"/>
            <a:chExt cx="7066395" cy="465423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E0257C5-EC9B-42F1-9C0C-4B3AB98BD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36816" y="3892503"/>
              <a:ext cx="2143125" cy="21431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F10C774-C802-4205-87C7-67D4C7E55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69623" y="1390320"/>
              <a:ext cx="2143125" cy="210502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C70F66B-E18E-4AD6-B98C-2AA1730AF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5181" y="3901430"/>
              <a:ext cx="2143125" cy="214312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93A3E54-2707-4464-B734-EB900F650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3546" y="3892504"/>
              <a:ext cx="2143125" cy="214312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F2A93B2-679D-4ED3-A776-6414955B9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07988" y="1390320"/>
              <a:ext cx="2143125" cy="21431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2002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GB" sz="3600" dirty="0"/>
            </a:br>
            <a:r>
              <a:rPr lang="en-GB" sz="3600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Introduction</a:t>
            </a:r>
          </a:p>
          <a:p>
            <a:r>
              <a:rPr lang="en-GB" sz="2800" b="1" dirty="0"/>
              <a:t>Feature Extraction &amp; Visualisation</a:t>
            </a:r>
          </a:p>
          <a:p>
            <a:r>
              <a:rPr lang="en-GB" sz="2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Training</a:t>
            </a:r>
          </a:p>
          <a:p>
            <a:r>
              <a:rPr lang="en-GB" sz="2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Inference</a:t>
            </a:r>
          </a:p>
          <a:p>
            <a:r>
              <a:rPr lang="en-GB" sz="2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Conclusion &amp; Future Work</a:t>
            </a:r>
          </a:p>
        </p:txBody>
      </p:sp>
    </p:spTree>
    <p:extLst>
      <p:ext uri="{BB962C8B-B14F-4D97-AF65-F5344CB8AC3E}">
        <p14:creationId xmlns:p14="http://schemas.microsoft.com/office/powerpoint/2010/main" val="1290300923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561</TotalTime>
  <Words>546</Words>
  <Application>Microsoft Macintosh PowerPoint</Application>
  <PresentationFormat>Widescreen</PresentationFormat>
  <Paragraphs>214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Cambria Math</vt:lpstr>
      <vt:lpstr>Gill Sans MT</vt:lpstr>
      <vt:lpstr>Wingdings</vt:lpstr>
      <vt:lpstr>Gallery</vt:lpstr>
      <vt:lpstr>Real or fake?  A Comparison Between Scattering Network &amp; Resnet-18</vt:lpstr>
      <vt:lpstr> Outline</vt:lpstr>
      <vt:lpstr> Outline</vt:lpstr>
      <vt:lpstr> data</vt:lpstr>
      <vt:lpstr> Raphael’s sketches</vt:lpstr>
      <vt:lpstr> Objectives</vt:lpstr>
      <vt:lpstr> Pre-processing</vt:lpstr>
      <vt:lpstr> Pre-processing</vt:lpstr>
      <vt:lpstr> Outline</vt:lpstr>
      <vt:lpstr> Scattering network</vt:lpstr>
      <vt:lpstr> Resnet-18</vt:lpstr>
      <vt:lpstr> Scattering network</vt:lpstr>
      <vt:lpstr> Resnet-18</vt:lpstr>
      <vt:lpstr> Outline</vt:lpstr>
      <vt:lpstr> Majority voting &amp; Cross validation</vt:lpstr>
      <vt:lpstr> Classifiers</vt:lpstr>
      <vt:lpstr> Results</vt:lpstr>
      <vt:lpstr> Outline</vt:lpstr>
      <vt:lpstr> Disputed Drawings</vt:lpstr>
      <vt:lpstr> Predictions</vt:lpstr>
      <vt:lpstr> Prediction: Raphael</vt:lpstr>
      <vt:lpstr> Prediction: Not Raphael</vt:lpstr>
      <vt:lpstr> Resnet-18: More harsh?</vt:lpstr>
      <vt:lpstr> Outline</vt:lpstr>
      <vt:lpstr> Conclusions</vt:lpstr>
      <vt:lpstr> Future Work</vt:lpstr>
      <vt:lpstr> References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Scatnet vs Resnet-18  A Case study on Raphael’s sketches</dc:title>
  <dc:creator>u3509612</dc:creator>
  <cp:lastModifiedBy>Jiaze SUN</cp:lastModifiedBy>
  <cp:revision>43</cp:revision>
  <dcterms:created xsi:type="dcterms:W3CDTF">2018-03-12T11:59:45Z</dcterms:created>
  <dcterms:modified xsi:type="dcterms:W3CDTF">2018-10-03T04:11:55Z</dcterms:modified>
</cp:coreProperties>
</file>